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handoutMasterIdLst>
    <p:handoutMasterId r:id="rId1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314" r:id="rId8"/>
    <p:sldId id="262" r:id="rId9"/>
    <p:sldId id="313" r:id="rId10"/>
    <p:sldId id="290" r:id="rId11"/>
    <p:sldId id="289" r:id="rId12"/>
    <p:sldId id="291" r:id="rId13"/>
    <p:sldId id="292" r:id="rId14"/>
    <p:sldId id="293" r:id="rId15"/>
    <p:sldId id="263" r:id="rId16"/>
    <p:sldId id="312" r:id="rId17"/>
    <p:sldId id="264" r:id="rId18"/>
    <p:sldId id="297" r:id="rId19"/>
    <p:sldId id="294" r:id="rId20"/>
    <p:sldId id="265" r:id="rId21"/>
    <p:sldId id="296" r:id="rId22"/>
    <p:sldId id="295" r:id="rId23"/>
    <p:sldId id="267" r:id="rId24"/>
    <p:sldId id="268" r:id="rId25"/>
    <p:sldId id="269" r:id="rId26"/>
    <p:sldId id="270" r:id="rId27"/>
    <p:sldId id="271" r:id="rId28"/>
    <p:sldId id="275" r:id="rId29"/>
    <p:sldId id="382" r:id="rId30"/>
    <p:sldId id="276" r:id="rId31"/>
    <p:sldId id="277" r:id="rId32"/>
    <p:sldId id="299" r:id="rId33"/>
    <p:sldId id="325" r:id="rId34"/>
    <p:sldId id="272" r:id="rId35"/>
    <p:sldId id="337" r:id="rId36"/>
    <p:sldId id="273" r:id="rId37"/>
    <p:sldId id="274" r:id="rId38"/>
    <p:sldId id="278" r:id="rId39"/>
    <p:sldId id="279" r:id="rId40"/>
    <p:sldId id="304" r:id="rId41"/>
    <p:sldId id="306" r:id="rId42"/>
    <p:sldId id="305" r:id="rId43"/>
    <p:sldId id="307" r:id="rId44"/>
    <p:sldId id="308" r:id="rId45"/>
    <p:sldId id="329" r:id="rId46"/>
    <p:sldId id="330" r:id="rId47"/>
    <p:sldId id="280" r:id="rId48"/>
    <p:sldId id="281" r:id="rId49"/>
    <p:sldId id="282" r:id="rId50"/>
    <p:sldId id="283" r:id="rId51"/>
    <p:sldId id="300" r:id="rId52"/>
    <p:sldId id="301" r:id="rId53"/>
    <p:sldId id="303" r:id="rId54"/>
    <p:sldId id="284" r:id="rId55"/>
    <p:sldId id="334" r:id="rId56"/>
    <p:sldId id="335" r:id="rId57"/>
    <p:sldId id="397" r:id="rId58"/>
    <p:sldId id="398" r:id="rId59"/>
    <p:sldId id="392" r:id="rId60"/>
    <p:sldId id="390" r:id="rId61"/>
    <p:sldId id="400" r:id="rId62"/>
    <p:sldId id="399" r:id="rId63"/>
    <p:sldId id="401" r:id="rId64"/>
    <p:sldId id="315" r:id="rId65"/>
    <p:sldId id="316" r:id="rId66"/>
    <p:sldId id="320" r:id="rId67"/>
    <p:sldId id="321" r:id="rId68"/>
    <p:sldId id="339" r:id="rId69"/>
    <p:sldId id="324" r:id="rId70"/>
    <p:sldId id="340" r:id="rId71"/>
    <p:sldId id="341" r:id="rId72"/>
    <p:sldId id="333" r:id="rId73"/>
    <p:sldId id="322" r:id="rId74"/>
    <p:sldId id="319" r:id="rId75"/>
    <p:sldId id="317" r:id="rId76"/>
    <p:sldId id="343" r:id="rId77"/>
    <p:sldId id="354" r:id="rId78"/>
    <p:sldId id="346" r:id="rId79"/>
    <p:sldId id="347" r:id="rId80"/>
    <p:sldId id="318" r:id="rId81"/>
    <p:sldId id="355" r:id="rId82"/>
    <p:sldId id="356" r:id="rId83"/>
    <p:sldId id="348" r:id="rId84"/>
    <p:sldId id="349" r:id="rId85"/>
    <p:sldId id="351" r:id="rId86"/>
    <p:sldId id="353" r:id="rId87"/>
    <p:sldId id="352" r:id="rId88"/>
    <p:sldId id="385" r:id="rId89"/>
    <p:sldId id="386" r:id="rId90"/>
    <p:sldId id="388" r:id="rId91"/>
    <p:sldId id="387" r:id="rId92"/>
    <p:sldId id="389" r:id="rId93"/>
    <p:sldId id="359" r:id="rId94"/>
    <p:sldId id="360" r:id="rId95"/>
    <p:sldId id="361" r:id="rId96"/>
    <p:sldId id="362" r:id="rId97"/>
    <p:sldId id="363" r:id="rId98"/>
    <p:sldId id="365" r:id="rId99"/>
    <p:sldId id="366" r:id="rId100"/>
    <p:sldId id="364" r:id="rId101"/>
    <p:sldId id="367" r:id="rId102"/>
    <p:sldId id="368" r:id="rId103"/>
    <p:sldId id="370" r:id="rId104"/>
    <p:sldId id="375" r:id="rId105"/>
    <p:sldId id="376" r:id="rId106"/>
    <p:sldId id="377" r:id="rId107"/>
    <p:sldId id="378" r:id="rId108"/>
    <p:sldId id="379" r:id="rId109"/>
    <p:sldId id="380" r:id="rId110"/>
    <p:sldId id="371" r:id="rId111"/>
    <p:sldId id="373" r:id="rId112"/>
    <p:sldId id="374" r:id="rId113"/>
    <p:sldId id="381" r:id="rId114"/>
    <p:sldId id="383" r:id="rId11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76" autoAdjust="0"/>
  </p:normalViewPr>
  <p:slideViewPr>
    <p:cSldViewPr snapToGrid="0">
      <p:cViewPr varScale="1">
        <p:scale>
          <a:sx n="81" d="100"/>
          <a:sy n="81" d="100"/>
        </p:scale>
        <p:origin x="83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2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3.wmf"/><Relationship Id="rId4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7.wmf"/><Relationship Id="rId1" Type="http://schemas.openxmlformats.org/officeDocument/2006/relationships/image" Target="../media/image63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4.wmf"/><Relationship Id="rId18" Type="http://schemas.openxmlformats.org/officeDocument/2006/relationships/image" Target="../media/image11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12" Type="http://schemas.openxmlformats.org/officeDocument/2006/relationships/image" Target="../media/image113.wmf"/><Relationship Id="rId17" Type="http://schemas.openxmlformats.org/officeDocument/2006/relationships/image" Target="../media/image118.wmf"/><Relationship Id="rId2" Type="http://schemas.openxmlformats.org/officeDocument/2006/relationships/image" Target="../media/image103.wmf"/><Relationship Id="rId16" Type="http://schemas.openxmlformats.org/officeDocument/2006/relationships/image" Target="../media/image117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11" Type="http://schemas.openxmlformats.org/officeDocument/2006/relationships/image" Target="../media/image112.wmf"/><Relationship Id="rId5" Type="http://schemas.openxmlformats.org/officeDocument/2006/relationships/image" Target="../media/image106.wmf"/><Relationship Id="rId15" Type="http://schemas.openxmlformats.org/officeDocument/2006/relationships/image" Target="../media/image116.wmf"/><Relationship Id="rId10" Type="http://schemas.openxmlformats.org/officeDocument/2006/relationships/image" Target="../media/image111.wmf"/><Relationship Id="rId19" Type="http://schemas.openxmlformats.org/officeDocument/2006/relationships/image" Target="../media/image120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Relationship Id="rId14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25.wmf"/><Relationship Id="rId1" Type="http://schemas.openxmlformats.org/officeDocument/2006/relationships/image" Target="../media/image133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3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156.wmf"/><Relationship Id="rId7" Type="http://schemas.openxmlformats.org/officeDocument/2006/relationships/image" Target="../media/image160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9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6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7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wmf"/><Relationship Id="rId1" Type="http://schemas.openxmlformats.org/officeDocument/2006/relationships/image" Target="../media/image179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2" Type="http://schemas.openxmlformats.org/officeDocument/2006/relationships/image" Target="../media/image192.wmf"/><Relationship Id="rId1" Type="http://schemas.openxmlformats.org/officeDocument/2006/relationships/image" Target="../media/image179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80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wmf"/><Relationship Id="rId1" Type="http://schemas.openxmlformats.org/officeDocument/2006/relationships/image" Target="../media/image180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wmf"/><Relationship Id="rId1" Type="http://schemas.openxmlformats.org/officeDocument/2006/relationships/image" Target="../media/image18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96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wmf"/><Relationship Id="rId1" Type="http://schemas.openxmlformats.org/officeDocument/2006/relationships/image" Target="../media/image208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wmf"/><Relationship Id="rId1" Type="http://schemas.openxmlformats.org/officeDocument/2006/relationships/image" Target="../media/image210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1.wmf"/><Relationship Id="rId1" Type="http://schemas.openxmlformats.org/officeDocument/2006/relationships/image" Target="../media/image2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25.wmf"/><Relationship Id="rId1" Type="http://schemas.openxmlformats.org/officeDocument/2006/relationships/image" Target="../media/image214.wmf"/><Relationship Id="rId5" Type="http://schemas.openxmlformats.org/officeDocument/2006/relationships/image" Target="../media/image216.wmf"/><Relationship Id="rId4" Type="http://schemas.openxmlformats.org/officeDocument/2006/relationships/image" Target="../media/image21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4" Type="http://schemas.openxmlformats.org/officeDocument/2006/relationships/image" Target="../media/image221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2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wmf"/><Relationship Id="rId1" Type="http://schemas.openxmlformats.org/officeDocument/2006/relationships/image" Target="../media/image225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225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wmf"/><Relationship Id="rId2" Type="http://schemas.openxmlformats.org/officeDocument/2006/relationships/image" Target="../media/image232.wmf"/><Relationship Id="rId1" Type="http://schemas.openxmlformats.org/officeDocument/2006/relationships/image" Target="../media/image225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wmf"/><Relationship Id="rId2" Type="http://schemas.openxmlformats.org/officeDocument/2006/relationships/image" Target="../media/image237.wmf"/><Relationship Id="rId1" Type="http://schemas.openxmlformats.org/officeDocument/2006/relationships/image" Target="../media/image236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8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0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wmf"/><Relationship Id="rId1" Type="http://schemas.openxmlformats.org/officeDocument/2006/relationships/image" Target="../media/image241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3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4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5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6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7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8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9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0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1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2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6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8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9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0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2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3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4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5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7403C-FAB0-42A7-A411-40ECC15C4C7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73773-E061-42A1-AB38-D3530A44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95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>
              <a:defRPr sz="1300"/>
            </a:lvl1pPr>
          </a:lstStyle>
          <a:p>
            <a:fld id="{B1EABD51-E558-4434-AB71-5D6915EF6A9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>
              <a:defRPr sz="1300"/>
            </a:lvl1pPr>
          </a:lstStyle>
          <a:p>
            <a:fld id="{06A09899-A6C5-40A2-B8F0-7C5DA3066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8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Zai</a:t>
            </a:r>
            <a:r>
              <a:rPr lang="en-US" dirty="0" smtClean="0"/>
              <a:t> (or </a:t>
            </a:r>
            <a:r>
              <a:rPr lang="en-US" dirty="0" err="1" smtClean="0"/>
              <a:t>sai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899-A6C5-40A2-B8F0-7C5DA3066D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5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899-A6C5-40A2-B8F0-7C5DA3066D1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8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014" y="6211110"/>
            <a:ext cx="534186" cy="38310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014" y="6211110"/>
            <a:ext cx="534186" cy="38310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014" y="6211110"/>
            <a:ext cx="534186" cy="38310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014" y="6211110"/>
            <a:ext cx="534186" cy="38310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014" y="6211110"/>
            <a:ext cx="534186" cy="38310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014" y="6211110"/>
            <a:ext cx="534186" cy="38310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014" y="6211110"/>
            <a:ext cx="534186" cy="38310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014" y="6211110"/>
            <a:ext cx="534186" cy="38310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014" y="6211110"/>
            <a:ext cx="534186" cy="38310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9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014" y="6211110"/>
            <a:ext cx="534186" cy="38310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014" y="6211110"/>
            <a:ext cx="534186" cy="38310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E68E40-F730-43AC-8FE2-82D1A80632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TAXrFJNt0kABcWjzbkF/SIG=132tldnnu/EXP=1297292439/**http:/gb.fotolibra.com/images/previews/49439-electric-motor-illustration.jpe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250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251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252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wmf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254.wmf"/><Relationship Id="rId5" Type="http://schemas.openxmlformats.org/officeDocument/2006/relationships/oleObject" Target="../embeddings/oleObject206.bin"/><Relationship Id="rId4" Type="http://schemas.openxmlformats.org/officeDocument/2006/relationships/image" Target="../media/image253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4.vml"/><Relationship Id="rId4" Type="http://schemas.openxmlformats.org/officeDocument/2006/relationships/image" Target="../media/image256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5.vml"/><Relationship Id="rId4" Type="http://schemas.openxmlformats.org/officeDocument/2006/relationships/image" Target="../media/image257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258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259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8.vml"/><Relationship Id="rId4" Type="http://schemas.openxmlformats.org/officeDocument/2006/relationships/image" Target="../media/image260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9.vml"/><Relationship Id="rId4" Type="http://schemas.openxmlformats.org/officeDocument/2006/relationships/image" Target="../media/image26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4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15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0.vml"/><Relationship Id="rId4" Type="http://schemas.openxmlformats.org/officeDocument/2006/relationships/image" Target="../media/image262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263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264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3.vml"/><Relationship Id="rId4" Type="http://schemas.openxmlformats.org/officeDocument/2006/relationships/image" Target="../media/image265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4.vml"/><Relationship Id="rId4" Type="http://schemas.openxmlformats.org/officeDocument/2006/relationships/image" Target="../media/image26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hyperlink" Target="http://rds.yahoo.com/_ylt=A0PDoS0Jr1JN_1YAz2CJzbkF;_ylu=X3oDMTBxMGZpdnFiBHBvcwM1NgRzZWMDc3IEdnRpZANJMTM0Xzg0/SIG=1moidcofu/EXP=1297293193/**http:/images.search.yahoo.com/images/view?back=http://images.search.yahoo.com/search/images?p=electric+motor&amp;b=43&amp;ni=21&amp;ei=utf-8&amp;xargs=0&amp;pstart=1&amp;fr=yfp-t-701&amp;w=640&amp;h=480&amp;imgurl=www.o-digital.com/uploads/2179/2188-3/Electric_Motor_U09_754.jpg&amp;rurl=http://www.o-digital.com/wholesale-products/2179/2188-2/Three-Phase-Induction-Motor-Y-series-75889.html&amp;size=25KB&amp;name=Electric+Motor+(...&amp;p=electric+motor&amp;oid=42fde0f3bf6b90b2bfc5f0c526e17893&amp;fr2=&amp;no=56&amp;tt=1170000&amp;b=43&amp;ni=21&amp;sigr=137fv4378&amp;sigi=1202in6j8&amp;sigb=13f8pivf9&amp;.crumb=EhsQPE/WzcB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ds.yahoo.com/_ylt=A0PDoS3trlJNcVoAN0SJzbkF;_ylu=X3oDMTBxY2E1cHBuBHBvcwMyNQRzZWMDc3IEdnRpZANJMTM0Xzg0/SIG=1pankj7pq/EXP=1297293165/**http:/images.search.yahoo.com/images/view?back=http://images.search.yahoo.com/search/images?p=electric+motor&amp;b=22&amp;ni=21&amp;ei=utf-8&amp;xargs=0&amp;pstart=1&amp;fr=yfp-t-701&amp;w=971&amp;h=728&amp;imgurl=www.electricforum.com/cars/attachments/conversions-kit-electric-cars-diy/261d1214177361-please-evaluate-my-forklift-motor-advice-needed-picture-073.jpg&amp;rurl=http://cbelectriccar.com/blog/electric-motor/cheap-electric-motor-for-electric-car-use-forklift-motor/&amp;size=94KB&amp;name=Electric+Motor+F...&amp;p=electric+motor&amp;oid=0d798264b23644aad67a59acdc218314&amp;fr2=&amp;no=25&amp;tt=1170000&amp;b=22&amp;ni=21&amp;sigr=1361shbp6&amp;sigi=14nuhjg0h&amp;sigb=13ff66eeu&amp;.crumb=EhsQPE/WzcB" TargetMode="External"/><Relationship Id="rId5" Type="http://schemas.openxmlformats.org/officeDocument/2006/relationships/image" Target="../media/image58.jpeg"/><Relationship Id="rId4" Type="http://schemas.openxmlformats.org/officeDocument/2006/relationships/hyperlink" Target="http://rds.yahoo.com/_ylt=A0PDoTAKrFJNzUkACqqJzbkF;_ylu=X3oDMTBxN2RtOWJkBHBvcwMxNARzZWMDc3IEdnRpZANJMTM0Xzg0/SIG=1i1c6nt6r/EXP=1297292426/**http:/images.search.yahoo.com/images/view?back=http://images.search.yahoo.com/search/images?p=electric+motor&amp;ei=utf-8&amp;fr=yfp-t-701&amp;w=871&amp;h=719&amp;imgurl=www.rc-airplane-advisor.com/images/electric-rc-motor.jpg&amp;rurl=http://www.rc-airplane-advisor.com/electric-rc-airplanes.html&amp;size=45KB&amp;name=brushless+electr...&amp;p=electric+motor&amp;oid=0de8b0bec739b8a38f0e0a4b078554bb&amp;fr2=&amp;no=14&amp;tt=1170000&amp;sigr=11t0p97rc&amp;sigi=11o6k08nl&amp;sigb=12jfaf8cs&amp;.crumb=EhsQPE/WzcB" TargetMode="Externa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39.bin"/><Relationship Id="rId3" Type="http://schemas.openxmlformats.org/officeDocument/2006/relationships/image" Target="../media/image62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65.wmf"/><Relationship Id="rId4" Type="http://schemas.openxmlformats.org/officeDocument/2006/relationships/image" Target="../media/image69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6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73.png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71.wmf"/><Relationship Id="rId4" Type="http://schemas.openxmlformats.org/officeDocument/2006/relationships/image" Target="../media/image74.png"/><Relationship Id="rId9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6.pn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78.wmf"/><Relationship Id="rId3" Type="http://schemas.openxmlformats.org/officeDocument/2006/relationships/image" Target="../media/image80.png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11" Type="http://schemas.openxmlformats.org/officeDocument/2006/relationships/image" Target="../media/image70.wmf"/><Relationship Id="rId5" Type="http://schemas.openxmlformats.org/officeDocument/2006/relationships/oleObject" Target="../embeddings/oleObject47.bin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74.png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5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4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5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95.pn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2.wmf"/><Relationship Id="rId11" Type="http://schemas.openxmlformats.org/officeDocument/2006/relationships/image" Target="../media/image94.wmf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90.png"/><Relationship Id="rId9" Type="http://schemas.openxmlformats.org/officeDocument/2006/relationships/oleObject" Target="../embeddings/oleObject5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0.png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6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68.bin"/><Relationship Id="rId18" Type="http://schemas.openxmlformats.org/officeDocument/2006/relationships/oleObject" Target="../embeddings/oleObject71.bin"/><Relationship Id="rId26" Type="http://schemas.openxmlformats.org/officeDocument/2006/relationships/oleObject" Target="../embeddings/oleObject75.bin"/><Relationship Id="rId39" Type="http://schemas.openxmlformats.org/officeDocument/2006/relationships/oleObject" Target="../embeddings/oleObject82.bin"/><Relationship Id="rId3" Type="http://schemas.openxmlformats.org/officeDocument/2006/relationships/image" Target="../media/image101.png"/><Relationship Id="rId21" Type="http://schemas.openxmlformats.org/officeDocument/2006/relationships/image" Target="../media/image109.wmf"/><Relationship Id="rId34" Type="http://schemas.openxmlformats.org/officeDocument/2006/relationships/oleObject" Target="../embeddings/oleObject79.bin"/><Relationship Id="rId42" Type="http://schemas.openxmlformats.org/officeDocument/2006/relationships/oleObject" Target="../embeddings/oleObject84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105.wmf"/><Relationship Id="rId17" Type="http://schemas.openxmlformats.org/officeDocument/2006/relationships/oleObject" Target="../embeddings/oleObject70.bin"/><Relationship Id="rId25" Type="http://schemas.openxmlformats.org/officeDocument/2006/relationships/image" Target="../media/image111.wmf"/><Relationship Id="rId33" Type="http://schemas.openxmlformats.org/officeDocument/2006/relationships/image" Target="../media/image115.wmf"/><Relationship Id="rId38" Type="http://schemas.openxmlformats.org/officeDocument/2006/relationships/oleObject" Target="../embeddings/oleObject81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07.wmf"/><Relationship Id="rId20" Type="http://schemas.openxmlformats.org/officeDocument/2006/relationships/oleObject" Target="../embeddings/oleObject72.bin"/><Relationship Id="rId29" Type="http://schemas.openxmlformats.org/officeDocument/2006/relationships/image" Target="../media/image113.wmf"/><Relationship Id="rId41" Type="http://schemas.openxmlformats.org/officeDocument/2006/relationships/oleObject" Target="../embeddings/oleObject83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67.bin"/><Relationship Id="rId24" Type="http://schemas.openxmlformats.org/officeDocument/2006/relationships/oleObject" Target="../embeddings/oleObject74.bin"/><Relationship Id="rId32" Type="http://schemas.openxmlformats.org/officeDocument/2006/relationships/oleObject" Target="../embeddings/oleObject78.bin"/><Relationship Id="rId37" Type="http://schemas.openxmlformats.org/officeDocument/2006/relationships/image" Target="../media/image117.wmf"/><Relationship Id="rId40" Type="http://schemas.openxmlformats.org/officeDocument/2006/relationships/image" Target="../media/image118.wmf"/><Relationship Id="rId45" Type="http://schemas.openxmlformats.org/officeDocument/2006/relationships/image" Target="../media/image120.wmf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23" Type="http://schemas.openxmlformats.org/officeDocument/2006/relationships/image" Target="../media/image110.wmf"/><Relationship Id="rId28" Type="http://schemas.openxmlformats.org/officeDocument/2006/relationships/oleObject" Target="../embeddings/oleObject76.bin"/><Relationship Id="rId36" Type="http://schemas.openxmlformats.org/officeDocument/2006/relationships/oleObject" Target="../embeddings/oleObject80.bin"/><Relationship Id="rId10" Type="http://schemas.openxmlformats.org/officeDocument/2006/relationships/image" Target="../media/image104.wmf"/><Relationship Id="rId19" Type="http://schemas.openxmlformats.org/officeDocument/2006/relationships/image" Target="../media/image108.wmf"/><Relationship Id="rId31" Type="http://schemas.openxmlformats.org/officeDocument/2006/relationships/image" Target="../media/image114.wmf"/><Relationship Id="rId44" Type="http://schemas.openxmlformats.org/officeDocument/2006/relationships/oleObject" Target="../embeddings/oleObject85.bin"/><Relationship Id="rId4" Type="http://schemas.openxmlformats.org/officeDocument/2006/relationships/image" Target="../media/image62.png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106.wmf"/><Relationship Id="rId22" Type="http://schemas.openxmlformats.org/officeDocument/2006/relationships/oleObject" Target="../embeddings/oleObject73.bin"/><Relationship Id="rId27" Type="http://schemas.openxmlformats.org/officeDocument/2006/relationships/image" Target="../media/image112.wmf"/><Relationship Id="rId30" Type="http://schemas.openxmlformats.org/officeDocument/2006/relationships/oleObject" Target="../embeddings/oleObject77.bin"/><Relationship Id="rId35" Type="http://schemas.openxmlformats.org/officeDocument/2006/relationships/image" Target="../media/image116.wmf"/><Relationship Id="rId43" Type="http://schemas.openxmlformats.org/officeDocument/2006/relationships/image" Target="../media/image119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2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2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3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36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135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9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3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3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0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10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4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50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51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01.png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.png"/><Relationship Id="rId5" Type="http://schemas.openxmlformats.org/officeDocument/2006/relationships/image" Target="../media/image62.png"/><Relationship Id="rId4" Type="http://schemas.openxmlformats.org/officeDocument/2006/relationships/image" Target="../media/image1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7" Type="http://schemas.openxmlformats.org/officeDocument/2006/relationships/image" Target="../media/image142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1.png"/><Relationship Id="rId5" Type="http://schemas.openxmlformats.org/officeDocument/2006/relationships/image" Target="../media/image62.png"/><Relationship Id="rId4" Type="http://schemas.openxmlformats.org/officeDocument/2006/relationships/image" Target="../media/image15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161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58.wmf"/><Relationship Id="rId17" Type="http://schemas.openxmlformats.org/officeDocument/2006/relationships/oleObject" Target="../embeddings/oleObject118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60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10" Type="http://schemas.openxmlformats.org/officeDocument/2006/relationships/image" Target="../media/image157.wmf"/><Relationship Id="rId19" Type="http://schemas.openxmlformats.org/officeDocument/2006/relationships/image" Target="../media/image62.png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5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62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165.png"/><Relationship Id="rId7" Type="http://schemas.openxmlformats.org/officeDocument/2006/relationships/image" Target="../media/image167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66.png"/><Relationship Id="rId9" Type="http://schemas.openxmlformats.org/officeDocument/2006/relationships/image" Target="../media/image164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oleObject" Target="../embeddings/oleObject123.bin"/><Relationship Id="rId7" Type="http://schemas.openxmlformats.org/officeDocument/2006/relationships/image" Target="../media/image16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71.png"/><Relationship Id="rId10" Type="http://schemas.openxmlformats.org/officeDocument/2006/relationships/image" Target="../media/image170.wmf"/><Relationship Id="rId4" Type="http://schemas.openxmlformats.org/officeDocument/2006/relationships/image" Target="../media/image168.wmf"/><Relationship Id="rId9" Type="http://schemas.openxmlformats.org/officeDocument/2006/relationships/oleObject" Target="../embeddings/oleObject1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4.png"/><Relationship Id="rId5" Type="http://schemas.openxmlformats.org/officeDocument/2006/relationships/image" Target="../media/image163.wmf"/><Relationship Id="rId4" Type="http://schemas.openxmlformats.org/officeDocument/2006/relationships/oleObject" Target="../embeddings/oleObject126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69.wmf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77.png"/><Relationship Id="rId4" Type="http://schemas.openxmlformats.org/officeDocument/2006/relationships/image" Target="../media/image175.wmf"/><Relationship Id="rId9" Type="http://schemas.openxmlformats.org/officeDocument/2006/relationships/image" Target="../media/image17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80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79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83.png"/><Relationship Id="rId7" Type="http://schemas.openxmlformats.org/officeDocument/2006/relationships/image" Target="../media/image182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181.wmf"/><Relationship Id="rId4" Type="http://schemas.openxmlformats.org/officeDocument/2006/relationships/oleObject" Target="../embeddings/oleObject133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oleObject" Target="../embeddings/oleObject139.bin"/><Relationship Id="rId3" Type="http://schemas.openxmlformats.org/officeDocument/2006/relationships/image" Target="../media/image190.png"/><Relationship Id="rId7" Type="http://schemas.openxmlformats.org/officeDocument/2006/relationships/image" Target="../media/image186.wmf"/><Relationship Id="rId12" Type="http://schemas.openxmlformats.org/officeDocument/2006/relationships/image" Target="../media/image188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36.bin"/><Relationship Id="rId11" Type="http://schemas.openxmlformats.org/officeDocument/2006/relationships/oleObject" Target="../embeddings/oleObject138.bin"/><Relationship Id="rId5" Type="http://schemas.openxmlformats.org/officeDocument/2006/relationships/image" Target="../media/image185.wmf"/><Relationship Id="rId10" Type="http://schemas.openxmlformats.org/officeDocument/2006/relationships/image" Target="../media/image187.wmf"/><Relationship Id="rId4" Type="http://schemas.openxmlformats.org/officeDocument/2006/relationships/oleObject" Target="../embeddings/oleObject135.bin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89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13" Type="http://schemas.openxmlformats.org/officeDocument/2006/relationships/oleObject" Target="../embeddings/oleObject145.bin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95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97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92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10" Type="http://schemas.openxmlformats.org/officeDocument/2006/relationships/image" Target="../media/image194.wmf"/><Relationship Id="rId4" Type="http://schemas.openxmlformats.org/officeDocument/2006/relationships/image" Target="../media/image179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96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9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8.png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6.pn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99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80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01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180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02.w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180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oleObject" Target="../embeddings/oleObject155.bin"/><Relationship Id="rId7" Type="http://schemas.openxmlformats.org/officeDocument/2006/relationships/image" Target="../media/image205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03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96.wmf"/><Relationship Id="rId9" Type="http://schemas.openxmlformats.org/officeDocument/2006/relationships/image" Target="../media/image204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7" Type="http://schemas.openxmlformats.org/officeDocument/2006/relationships/image" Target="../media/image20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208.wmf"/><Relationship Id="rId4" Type="http://schemas.openxmlformats.org/officeDocument/2006/relationships/oleObject" Target="../embeddings/oleObject158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7" Type="http://schemas.openxmlformats.org/officeDocument/2006/relationships/image" Target="../media/image211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61.bin"/><Relationship Id="rId5" Type="http://schemas.openxmlformats.org/officeDocument/2006/relationships/image" Target="../media/image210.wmf"/><Relationship Id="rId4" Type="http://schemas.openxmlformats.org/officeDocument/2006/relationships/oleObject" Target="../embeddings/oleObject160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11.wmf"/><Relationship Id="rId5" Type="http://schemas.openxmlformats.org/officeDocument/2006/relationships/oleObject" Target="../embeddings/oleObject163.bin"/><Relationship Id="rId4" Type="http://schemas.openxmlformats.org/officeDocument/2006/relationships/image" Target="../media/image212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216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215.wmf"/><Relationship Id="rId4" Type="http://schemas.openxmlformats.org/officeDocument/2006/relationships/image" Target="../media/image214.wmf"/><Relationship Id="rId9" Type="http://schemas.openxmlformats.org/officeDocument/2006/relationships/oleObject" Target="../embeddings/oleObject16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3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19.wmf"/><Relationship Id="rId5" Type="http://schemas.openxmlformats.org/officeDocument/2006/relationships/oleObject" Target="../embeddings/oleObject171.bin"/><Relationship Id="rId10" Type="http://schemas.openxmlformats.org/officeDocument/2006/relationships/image" Target="../media/image221.wmf"/><Relationship Id="rId4" Type="http://schemas.openxmlformats.org/officeDocument/2006/relationships/image" Target="../media/image218.wmf"/><Relationship Id="rId9" Type="http://schemas.openxmlformats.org/officeDocument/2006/relationships/oleObject" Target="../embeddings/oleObject173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22.w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224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oleObject" Target="../embeddings/oleObject175.bin"/><Relationship Id="rId7" Type="http://schemas.openxmlformats.org/officeDocument/2006/relationships/image" Target="../media/image2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26.w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225.wmf"/><Relationship Id="rId9" Type="http://schemas.openxmlformats.org/officeDocument/2006/relationships/image" Target="../media/image229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30.wmf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225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32.wmf"/><Relationship Id="rId5" Type="http://schemas.openxmlformats.org/officeDocument/2006/relationships/oleObject" Target="../embeddings/oleObject181.bin"/><Relationship Id="rId4" Type="http://schemas.openxmlformats.org/officeDocument/2006/relationships/image" Target="../media/image225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35.w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234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8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37.wmf"/><Relationship Id="rId5" Type="http://schemas.openxmlformats.org/officeDocument/2006/relationships/oleObject" Target="../embeddings/oleObject187.bin"/><Relationship Id="rId4" Type="http://schemas.openxmlformats.org/officeDocument/2006/relationships/image" Target="../media/image236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238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23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rds.yahoo.com/_ylt=A0PDoS1Hr1JN6FUA01aJzbkF;_ylu=X3oDMTBxOTE1N2s2BHBvcwMxMQRzZWMDc3IEdnRpZANJMTM0Xzg0/SIG=1illj3f8v/EXP=1297293255/**http:/images.search.yahoo.com/images/view?back=http://images.search.yahoo.com/search/images?p=puma+robot&amp;ei=utf-8&amp;fr=yfp-t-701&amp;w=450&amp;h=426&amp;imgurl=www.alaska.edu/uaf/cem/ece/remote-robotics/image007.jpg&amp;rurl=http://www.alaska.edu/uaf/cem/ece/remote-robotics/proj_desc.xml&amp;size=55KB&amp;name=...+dynamic+mode...&amp;p=puma+robot&amp;oid=cab0c60c411f8210229d0029dc148fd2&amp;fr2=&amp;no=11&amp;tt=7330&amp;sigr=11vjtco1c&amp;sigi=11nvuettf&amp;sigb=12fcn72tf&amp;.crumb=EhsQPE/WzcB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hyperlink" Target="http://rds.yahoo.com/_ylt=A0PDoTAKrFJNzUkACaqJzbkF;_ylu=X3oDMTBxcXU4OGRwBHBvcwMxMwRzZWMDc3IEdnRpZANJMTM0Xzg0/SIG=1hj0voqr3/EXP=1297292426/**http:/images.search.yahoo.com/images/view?back=http://images.search.yahoo.com/search/images?p=electric+motor&amp;ei=utf-8&amp;fr=yfp-t-701&amp;w=800&amp;h=600&amp;imgurl=allmods.brinkster.net/th/1/3/3063.jpg&amp;rurl=http://www.3dcadbrowser.com/preview.aspx?ModelCode=3063&amp;size=35KB&amp;name=Electric+Motor&amp;p=electric+motor&amp;oid=6046de5eb0da357c657602fbce364922&amp;fr2=&amp;no=13&amp;tt=1170000&amp;sigr=11n9maoau&amp;sigi=1154af1i6&amp;sigb=12jfaf8cs&amp;.crumb=EhsQPE/WzcB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240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42.wmf"/><Relationship Id="rId5" Type="http://schemas.openxmlformats.org/officeDocument/2006/relationships/oleObject" Target="../embeddings/oleObject193.bin"/><Relationship Id="rId4" Type="http://schemas.openxmlformats.org/officeDocument/2006/relationships/image" Target="../media/image241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243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244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245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246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247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248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249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2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873"/>
            <a:ext cx="8763000" cy="395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81073" y="5280400"/>
            <a:ext cx="952500" cy="667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Symbol"/>
              </a:rPr>
              <a:t>(x)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07579" y="1254058"/>
            <a:ext cx="952500" cy="667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f(</a:t>
            </a:r>
            <a:r>
              <a:rPr lang="en-US" dirty="0" err="1" smtClean="0"/>
              <a:t>x,u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>
            <a:off x="6054436" y="1587940"/>
            <a:ext cx="653143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60079" y="1587941"/>
            <a:ext cx="653143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01189" y="121861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33403" y="125405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02081" y="4339310"/>
            <a:ext cx="1110485" cy="667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f(x,</a:t>
            </a:r>
            <a:r>
              <a:rPr lang="en-US" dirty="0">
                <a:sym typeface="Symbol"/>
              </a:rPr>
              <a:t> (x</a:t>
            </a:r>
            <a:r>
              <a:rPr lang="en-US" dirty="0" smtClean="0">
                <a:sym typeface="Symbol"/>
              </a:rPr>
              <a:t>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54582" y="4673193"/>
            <a:ext cx="653143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12567" y="430386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9" name="Elbow Connector 18"/>
          <p:cNvCxnSpPr>
            <a:stCxn id="2" idx="1"/>
            <a:endCxn id="14" idx="1"/>
          </p:cNvCxnSpPr>
          <p:nvPr/>
        </p:nvCxnSpPr>
        <p:spPr>
          <a:xfrm rot="10800000">
            <a:off x="3802081" y="4673193"/>
            <a:ext cx="78992" cy="941090"/>
          </a:xfrm>
          <a:prstGeom prst="bentConnector3">
            <a:avLst>
              <a:gd name="adj1" fmla="val 389396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" idx="3"/>
            <a:endCxn id="18" idx="2"/>
          </p:cNvCxnSpPr>
          <p:nvPr/>
        </p:nvCxnSpPr>
        <p:spPr>
          <a:xfrm flipV="1">
            <a:off x="4833573" y="4673194"/>
            <a:ext cx="221020" cy="941089"/>
          </a:xfrm>
          <a:prstGeom prst="bentConnector2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45030" y="3146961"/>
            <a:ext cx="2208810" cy="38001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388" y="2324100"/>
            <a:ext cx="7428188" cy="445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4291" y="5870037"/>
            <a:ext cx="37106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Electrical Subsystem (Motor Winding)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22057" y="3153458"/>
            <a:ext cx="311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q(t) </a:t>
            </a:r>
            <a:r>
              <a:rPr lang="en-US" dirty="0" smtClean="0"/>
              <a:t>is the angular load position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(t) </a:t>
            </a:r>
            <a:r>
              <a:rPr lang="en-US" dirty="0" smtClean="0"/>
              <a:t>is the coil current</a:t>
            </a:r>
          </a:p>
        </p:txBody>
      </p:sp>
      <p:pic>
        <p:nvPicPr>
          <p:cNvPr id="107522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388" y="886507"/>
            <a:ext cx="2381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5364" y="5351023"/>
            <a:ext cx="236475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Mechanical Subsystem </a:t>
            </a:r>
          </a:p>
          <a:p>
            <a:r>
              <a:rPr lang="en-US" dirty="0" smtClean="0"/>
              <a:t>(Pendulum-like arm)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55937" y="5166357"/>
            <a:ext cx="8342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201" y="205173"/>
            <a:ext cx="39077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Motivating Example: Brushed DC Motor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9036869">
            <a:off x="2676524" y="2348079"/>
            <a:ext cx="178980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03063" y="739435"/>
            <a:ext cx="2794676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Apply voltage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Produces current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Produces Torque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Rotates Mechanical 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5.6 </a:t>
            </a:r>
            <a:r>
              <a:rPr lang="en-US" dirty="0">
                <a:solidFill>
                  <a:prstClr val="black"/>
                </a:solidFill>
              </a:rPr>
              <a:t>(sol)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334610"/>
              </p:ext>
            </p:extLst>
          </p:nvPr>
        </p:nvGraphicFramePr>
        <p:xfrm>
          <a:off x="578229" y="1233418"/>
          <a:ext cx="6722708" cy="4430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3" name="Equation" r:id="rId3" imgW="3974760" imgH="2628720" progId="Equation.DSMT4">
                  <p:embed/>
                </p:oleObj>
              </mc:Choice>
              <mc:Fallback>
                <p:oleObj name="Equation" r:id="rId3" imgW="3974760" imgH="2628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29" y="1233418"/>
                        <a:ext cx="6722708" cy="4430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45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5.6 </a:t>
            </a:r>
            <a:r>
              <a:rPr lang="en-US" dirty="0">
                <a:solidFill>
                  <a:prstClr val="black"/>
                </a:solidFill>
              </a:rPr>
              <a:t>(sol)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949607"/>
              </p:ext>
            </p:extLst>
          </p:nvPr>
        </p:nvGraphicFramePr>
        <p:xfrm>
          <a:off x="483547" y="1235099"/>
          <a:ext cx="6400717" cy="4879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5" name="Equation" r:id="rId3" imgW="4749480" imgH="3632040" progId="Equation.DSMT4">
                  <p:embed/>
                </p:oleObj>
              </mc:Choice>
              <mc:Fallback>
                <p:oleObj name="Equation" r:id="rId3" imgW="4749480" imgH="3632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47" y="1235099"/>
                        <a:ext cx="6400717" cy="4879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9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5.6 </a:t>
            </a:r>
            <a:r>
              <a:rPr lang="en-US" dirty="0">
                <a:solidFill>
                  <a:prstClr val="black"/>
                </a:solidFill>
              </a:rPr>
              <a:t>(sol)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087702"/>
              </p:ext>
            </p:extLst>
          </p:nvPr>
        </p:nvGraphicFramePr>
        <p:xfrm>
          <a:off x="467364" y="1446023"/>
          <a:ext cx="4677841" cy="4313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9" name="Equation" r:id="rId3" imgW="2705040" imgH="2501640" progId="Equation.DSMT4">
                  <p:embed/>
                </p:oleObj>
              </mc:Choice>
              <mc:Fallback>
                <p:oleObj name="Equation" r:id="rId3" imgW="2705040" imgH="250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4" y="1446023"/>
                        <a:ext cx="4677841" cy="4313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1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5.7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24155"/>
              </p:ext>
            </p:extLst>
          </p:nvPr>
        </p:nvGraphicFramePr>
        <p:xfrm>
          <a:off x="406400" y="966788"/>
          <a:ext cx="791845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1" name="Equation" r:id="rId3" imgW="5905440" imgH="1307880" progId="Equation.DSMT4">
                  <p:embed/>
                </p:oleObj>
              </mc:Choice>
              <mc:Fallback>
                <p:oleObj name="Equation" r:id="rId3" imgW="590544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966788"/>
                        <a:ext cx="7918450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148731"/>
              </p:ext>
            </p:extLst>
          </p:nvPr>
        </p:nvGraphicFramePr>
        <p:xfrm>
          <a:off x="348456" y="4919236"/>
          <a:ext cx="8447088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2" name="Equation" r:id="rId5" imgW="6298920" imgH="1307880" progId="Equation.DSMT4">
                  <p:embed/>
                </p:oleObj>
              </mc:Choice>
              <mc:Fallback>
                <p:oleObj name="Equation" r:id="rId5" imgW="6298920" imgH="1307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" y="4919236"/>
                        <a:ext cx="8447088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322751"/>
              </p:ext>
            </p:extLst>
          </p:nvPr>
        </p:nvGraphicFramePr>
        <p:xfrm>
          <a:off x="348018" y="2746756"/>
          <a:ext cx="7816850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3" name="Equation" r:id="rId7" imgW="5829120" imgH="1536480" progId="Equation.DSMT4">
                  <p:embed/>
                </p:oleObj>
              </mc:Choice>
              <mc:Fallback>
                <p:oleObj name="Equation" r:id="rId7" imgW="5829120" imgH="1536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18" y="2746756"/>
                        <a:ext cx="7816850" cy="205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474"/>
              </p:ext>
            </p:extLst>
          </p:nvPr>
        </p:nvGraphicFramePr>
        <p:xfrm>
          <a:off x="654666" y="984582"/>
          <a:ext cx="3671888" cy="553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1" name="Equation" r:id="rId3" imgW="2044440" imgH="3441600" progId="Equation.DSMT4">
                  <p:embed/>
                </p:oleObj>
              </mc:Choice>
              <mc:Fallback>
                <p:oleObj name="Equation" r:id="rId3" imgW="2044440" imgH="344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66" y="984582"/>
                        <a:ext cx="3671888" cy="55387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5.7 (sol)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5.7 (sol)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205085"/>
              </p:ext>
            </p:extLst>
          </p:nvPr>
        </p:nvGraphicFramePr>
        <p:xfrm>
          <a:off x="425450" y="1108075"/>
          <a:ext cx="4525963" cy="461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5" name="Equation" r:id="rId3" imgW="2831760" imgH="3225600" progId="Equation.DSMT4">
                  <p:embed/>
                </p:oleObj>
              </mc:Choice>
              <mc:Fallback>
                <p:oleObj name="Equation" r:id="rId3" imgW="2831760" imgH="322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1108075"/>
                        <a:ext cx="4525963" cy="46148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0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5.7 (sol)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443761"/>
              </p:ext>
            </p:extLst>
          </p:nvPr>
        </p:nvGraphicFramePr>
        <p:xfrm>
          <a:off x="679450" y="952500"/>
          <a:ext cx="3265488" cy="323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9" name="Equation" r:id="rId3" imgW="2044440" imgH="2260440" progId="Equation.DSMT4">
                  <p:embed/>
                </p:oleObj>
              </mc:Choice>
              <mc:Fallback>
                <p:oleObj name="Equation" r:id="rId3" imgW="2044440" imgH="226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952500"/>
                        <a:ext cx="3265488" cy="32337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0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30896"/>
              </p:ext>
            </p:extLst>
          </p:nvPr>
        </p:nvGraphicFramePr>
        <p:xfrm>
          <a:off x="546100" y="941388"/>
          <a:ext cx="3619500" cy="575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3" name="Equation" r:id="rId3" imgW="2184120" imgH="3873240" progId="Equation.DSMT4">
                  <p:embed/>
                </p:oleObj>
              </mc:Choice>
              <mc:Fallback>
                <p:oleObj name="Equation" r:id="rId3" imgW="2184120" imgH="387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941388"/>
                        <a:ext cx="3619500" cy="57515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5.7 (sol)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5.7 (sol)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677381"/>
              </p:ext>
            </p:extLst>
          </p:nvPr>
        </p:nvGraphicFramePr>
        <p:xfrm>
          <a:off x="630237" y="1244861"/>
          <a:ext cx="8056563" cy="461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7" name="Equation" r:id="rId3" imgW="5041800" imgH="3225600" progId="Equation.DSMT4">
                  <p:embed/>
                </p:oleObj>
              </mc:Choice>
              <mc:Fallback>
                <p:oleObj name="Equation" r:id="rId3" imgW="5041800" imgH="322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" y="1244861"/>
                        <a:ext cx="8056563" cy="46148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6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5.7 (sol)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808045"/>
              </p:ext>
            </p:extLst>
          </p:nvPr>
        </p:nvGraphicFramePr>
        <p:xfrm>
          <a:off x="679450" y="915988"/>
          <a:ext cx="3265488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1" name="Equation" r:id="rId3" imgW="2044440" imgH="2311200" progId="Equation.DSMT4">
                  <p:embed/>
                </p:oleObj>
              </mc:Choice>
              <mc:Fallback>
                <p:oleObj name="Equation" r:id="rId3" imgW="204444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915988"/>
                        <a:ext cx="3265488" cy="33051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2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8077200" cy="101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20691"/>
            <a:ext cx="65341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 b="26437"/>
          <a:stretch>
            <a:fillRect/>
          </a:stretch>
        </p:blipFill>
        <p:spPr bwMode="auto">
          <a:xfrm>
            <a:off x="152400" y="4038600"/>
            <a:ext cx="661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023344"/>
            <a:ext cx="7419975" cy="179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39077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Motivating Example: Brushed DC Motor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29000" y="1676400"/>
          <a:ext cx="304800" cy="33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2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304800" cy="33866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609600" y="6096000"/>
          <a:ext cx="425674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3" name="Equation" r:id="rId9" imgW="2273040" imgH="203040" progId="Equation.DSMT4">
                  <p:embed/>
                </p:oleObj>
              </mc:Choice>
              <mc:Fallback>
                <p:oleObj name="Equation" r:id="rId9" imgW="227304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96000"/>
                        <a:ext cx="4256748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1021396"/>
            <a:ext cx="23118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Mechanical subsystem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776264"/>
            <a:ext cx="20826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Electrical subsystem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605064"/>
            <a:ext cx="32819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Connection between subsystems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530466"/>
              </p:ext>
            </p:extLst>
          </p:nvPr>
        </p:nvGraphicFramePr>
        <p:xfrm>
          <a:off x="600502" y="1035500"/>
          <a:ext cx="3671248" cy="551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6" name="Equation" r:id="rId3" imgW="2044440" imgH="3429000" progId="Equation.DSMT4">
                  <p:embed/>
                </p:oleObj>
              </mc:Choice>
              <mc:Fallback>
                <p:oleObj name="Equation" r:id="rId3" imgW="2044440" imgH="342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02" y="1035500"/>
                        <a:ext cx="3671248" cy="551719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5.7 (sol)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5.7 (sol)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60074"/>
              </p:ext>
            </p:extLst>
          </p:nvPr>
        </p:nvGraphicFramePr>
        <p:xfrm>
          <a:off x="653363" y="1261257"/>
          <a:ext cx="555942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5" name="Equation" r:id="rId3" imgW="3479760" imgH="3200400" progId="Equation.DSMT4">
                  <p:embed/>
                </p:oleObj>
              </mc:Choice>
              <mc:Fallback>
                <p:oleObj name="Equation" r:id="rId3" imgW="3479760" imgH="3200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63" y="1261257"/>
                        <a:ext cx="5559425" cy="45815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0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5.7 (sol)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936093"/>
              </p:ext>
            </p:extLst>
          </p:nvPr>
        </p:nvGraphicFramePr>
        <p:xfrm>
          <a:off x="747713" y="1009650"/>
          <a:ext cx="5395912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8" name="Equation" r:id="rId3" imgW="3377880" imgH="2273040" progId="Equation.DSMT4">
                  <p:embed/>
                </p:oleObj>
              </mc:Choice>
              <mc:Fallback>
                <p:oleObj name="Equation" r:id="rId3" imgW="3377880" imgH="227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009650"/>
                        <a:ext cx="5395912" cy="3254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7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9" y="354842"/>
            <a:ext cx="178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Test Problem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454836"/>
              </p:ext>
            </p:extLst>
          </p:nvPr>
        </p:nvGraphicFramePr>
        <p:xfrm>
          <a:off x="313899" y="724174"/>
          <a:ext cx="8502650" cy="577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7" name="Equation" r:id="rId3" imgW="5333760" imgH="3974760" progId="Equation.DSMT4">
                  <p:embed/>
                </p:oleObj>
              </mc:Choice>
              <mc:Fallback>
                <p:oleObj name="Equation" r:id="rId3" imgW="5333760" imgH="3974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99" y="724174"/>
                        <a:ext cx="8502650" cy="577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8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23720"/>
              </p:ext>
            </p:extLst>
          </p:nvPr>
        </p:nvGraphicFramePr>
        <p:xfrm>
          <a:off x="1008289" y="724174"/>
          <a:ext cx="5383213" cy="572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5" name="Equation" r:id="rId3" imgW="2997000" imgH="3555720" progId="Equation.DSMT4">
                  <p:embed/>
                </p:oleObj>
              </mc:Choice>
              <mc:Fallback>
                <p:oleObj name="Equation" r:id="rId3" imgW="2997000" imgH="3555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289" y="724174"/>
                        <a:ext cx="5383213" cy="572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899" y="354842"/>
            <a:ext cx="2388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Test Problem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39077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Motivating Example: Brushed DC Motor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33450"/>
            <a:ext cx="8026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velocity control design using feedback linearization considering only the mechanical dynamics with an inertial load, like a wheel or fan (not a pendulum, N=0 in general model)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65200" y="1855788"/>
          <a:ext cx="17287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4" name="Equation" r:id="rId3" imgW="812520" imgH="368280" progId="Equation.DSMT4">
                  <p:embed/>
                </p:oleObj>
              </mc:Choice>
              <mc:Fallback>
                <p:oleObj name="Equation" r:id="rId3" imgW="812520" imgH="368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855788"/>
                        <a:ext cx="1728788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199" y="2819400"/>
            <a:ext cx="715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control using </a:t>
            </a:r>
            <a:r>
              <a:rPr lang="en-US" dirty="0" err="1" smtClean="0"/>
              <a:t>Lyapunov</a:t>
            </a:r>
            <a:r>
              <a:rPr lang="en-US" dirty="0" smtClean="0"/>
              <a:t> analysis  tools to drive speed to zero</a:t>
            </a:r>
            <a:endParaRPr lang="en-US" dirty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838200" y="3200400"/>
          <a:ext cx="2052637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5" name="Equation" r:id="rId5" imgW="965160" imgH="838080" progId="Equation.DSMT4">
                  <p:embed/>
                </p:oleObj>
              </mc:Choice>
              <mc:Fallback>
                <p:oleObj name="Equation" r:id="rId5" imgW="9651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2052637" cy="178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685800" y="5181600"/>
          <a:ext cx="31337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6" name="Equation" r:id="rId7" imgW="1473120" imgH="444240" progId="Equation.DSMT4">
                  <p:embed/>
                </p:oleObj>
              </mc:Choice>
              <mc:Fallback>
                <p:oleObj name="Equation" r:id="rId7" imgW="147312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81600"/>
                        <a:ext cx="313372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5800" y="5334000"/>
            <a:ext cx="3987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motor would actually slow to zero even if there is no torque (control) input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670943"/>
              </p:ext>
            </p:extLst>
          </p:nvPr>
        </p:nvGraphicFramePr>
        <p:xfrm>
          <a:off x="3614738" y="2110866"/>
          <a:ext cx="1976437" cy="708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7" name="Equation" r:id="rId9" imgW="1028520" imgH="368280" progId="Equation.DSMT4">
                  <p:embed/>
                </p:oleObj>
              </mc:Choice>
              <mc:Fallback>
                <p:oleObj name="Equation" r:id="rId9" imgW="102852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2110866"/>
                        <a:ext cx="1976437" cy="708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2914650" y="2266950"/>
            <a:ext cx="4857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96793" y="3188732"/>
            <a:ext cx="573887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Propose a quadratic </a:t>
            </a:r>
            <a:r>
              <a:rPr lang="en-US" dirty="0" err="1" smtClean="0"/>
              <a:t>Lyapunov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(could use any function that works with our Theorems)</a:t>
            </a:r>
          </a:p>
          <a:p>
            <a:r>
              <a:rPr lang="en-US" dirty="0" smtClean="0"/>
              <a:t>M just to simplify the algebra (but it does affect the control)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597726"/>
              </p:ext>
            </p:extLst>
          </p:nvPr>
        </p:nvGraphicFramePr>
        <p:xfrm>
          <a:off x="5827317" y="1700212"/>
          <a:ext cx="3116658" cy="67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8" name="Equation" r:id="rId11" imgW="1879560" imgH="406080" progId="Equation.DSMT4">
                  <p:embed/>
                </p:oleObj>
              </mc:Choice>
              <mc:Fallback>
                <p:oleObj name="Equation" r:id="rId11" imgW="187956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317" y="1700212"/>
                        <a:ext cx="3116658" cy="67402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39077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Motivating Example: Brushed DC Motor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53750"/>
              </p:ext>
            </p:extLst>
          </p:nvPr>
        </p:nvGraphicFramePr>
        <p:xfrm>
          <a:off x="581025" y="1591111"/>
          <a:ext cx="25939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31" name="Equation" r:id="rId3" imgW="1218960" imgH="634680" progId="Equation.DSMT4">
                  <p:embed/>
                </p:oleObj>
              </mc:Choice>
              <mc:Fallback>
                <p:oleObj name="Equation" r:id="rId3" imgW="1218960" imgH="634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591111"/>
                        <a:ext cx="259397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8736" y="1086722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control to drive same system to a non-zero speed P (P is the desired speed) using a change of variables</a:t>
            </a:r>
            <a:endParaRPr lang="en-US" dirty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626702"/>
              </p:ext>
            </p:extLst>
          </p:nvPr>
        </p:nvGraphicFramePr>
        <p:xfrm>
          <a:off x="603250" y="3038911"/>
          <a:ext cx="264795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32" name="Equation" r:id="rId5" imgW="1244520" imgH="838080" progId="Equation.DSMT4">
                  <p:embed/>
                </p:oleObj>
              </mc:Choice>
              <mc:Fallback>
                <p:oleObj name="Equation" r:id="rId5" imgW="124452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038911"/>
                        <a:ext cx="2647950" cy="178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585575"/>
              </p:ext>
            </p:extLst>
          </p:nvPr>
        </p:nvGraphicFramePr>
        <p:xfrm>
          <a:off x="615605" y="4835961"/>
          <a:ext cx="31337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33" name="Equation" r:id="rId7" imgW="1473120" imgH="444240" progId="Equation.DSMT4">
                  <p:embed/>
                </p:oleObj>
              </mc:Choice>
              <mc:Fallback>
                <p:oleObj name="Equation" r:id="rId7" imgW="147312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05" y="4835961"/>
                        <a:ext cx="313372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498896"/>
              </p:ext>
            </p:extLst>
          </p:nvPr>
        </p:nvGraphicFramePr>
        <p:xfrm>
          <a:off x="4256088" y="5337611"/>
          <a:ext cx="3887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34" name="Equation" r:id="rId9" imgW="1828800" imgH="203040" progId="Equation.DSMT4">
                  <p:embed/>
                </p:oleObj>
              </mc:Choice>
              <mc:Fallback>
                <p:oleObj name="Equation" r:id="rId9" imgW="182880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5337611"/>
                        <a:ext cx="38877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353425" y="5439211"/>
            <a:ext cx="2286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306047"/>
              </p:ext>
            </p:extLst>
          </p:nvPr>
        </p:nvGraphicFramePr>
        <p:xfrm>
          <a:off x="3482975" y="1782643"/>
          <a:ext cx="31797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35" name="Equation" r:id="rId11" imgW="1917360" imgH="355320" progId="Equation.DSMT4">
                  <p:embed/>
                </p:oleObj>
              </mc:Choice>
              <mc:Fallback>
                <p:oleObj name="Equation" r:id="rId11" imgW="1917360" imgH="355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1782643"/>
                        <a:ext cx="3179763" cy="590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761650"/>
              </p:ext>
            </p:extLst>
          </p:nvPr>
        </p:nvGraphicFramePr>
        <p:xfrm>
          <a:off x="2625725" y="6026150"/>
          <a:ext cx="44291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36" name="Equation" r:id="rId13" imgW="2082600" imgH="228600" progId="Equation.DSMT4">
                  <p:embed/>
                </p:oleObj>
              </mc:Choice>
              <mc:Fallback>
                <p:oleObj name="Equation" r:id="rId13" imgW="2082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6026150"/>
                        <a:ext cx="44291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424939"/>
              </p:ext>
            </p:extLst>
          </p:nvPr>
        </p:nvGraphicFramePr>
        <p:xfrm>
          <a:off x="478736" y="5964238"/>
          <a:ext cx="20224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37" name="Equation" r:id="rId15" imgW="1218960" imgH="355320" progId="Equation.DSMT4">
                  <p:embed/>
                </p:oleObj>
              </mc:Choice>
              <mc:Fallback>
                <p:oleObj name="Equation" r:id="rId15" imgW="1218960" imgH="355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36" y="5964238"/>
                        <a:ext cx="2022475" cy="590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3400425" y="2509836"/>
            <a:ext cx="4857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749545"/>
              </p:ext>
            </p:extLst>
          </p:nvPr>
        </p:nvGraphicFramePr>
        <p:xfrm>
          <a:off x="4136336" y="2306374"/>
          <a:ext cx="2540689" cy="68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38" name="Equation" r:id="rId17" imgW="1358640" imgH="368280" progId="Equation.DSMT4">
                  <p:embed/>
                </p:oleObj>
              </mc:Choice>
              <mc:Fallback>
                <p:oleObj name="Equation" r:id="rId17" imgW="135864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336" y="2306374"/>
                        <a:ext cx="2540689" cy="68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39077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Motivating Example: Brushed DC Motor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599" y="914400"/>
            <a:ext cx="818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control of the motor with robotic load but ignoring the electrical dynamics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57200" y="1295400"/>
          <a:ext cx="28368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2" name="Equation" r:id="rId3" imgW="1333440" imgH="190440" progId="Equation.DSMT4">
                  <p:embed/>
                </p:oleObj>
              </mc:Choice>
              <mc:Fallback>
                <p:oleObj name="Equation" r:id="rId3" imgW="133344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283686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909638" y="1676400"/>
          <a:ext cx="4079875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3" name="Equation" r:id="rId5" imgW="1917360" imgH="799920" progId="Equation.DSMT4">
                  <p:embed/>
                </p:oleObj>
              </mc:Choice>
              <mc:Fallback>
                <p:oleObj name="Equation" r:id="rId5" imgW="1917360" imgH="799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1676400"/>
                        <a:ext cx="4079875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57188" y="3276600"/>
          <a:ext cx="385762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4" name="Equation" r:id="rId7" imgW="1955520" imgH="990360" progId="Equation.DSMT4">
                  <p:embed/>
                </p:oleObj>
              </mc:Choice>
              <mc:Fallback>
                <p:oleObj name="Equation" r:id="rId7" imgW="1955520" imgH="990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276600"/>
                        <a:ext cx="3857625" cy="195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17500" y="5181600"/>
          <a:ext cx="3862388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5" name="Equation" r:id="rId9" imgW="1942920" imgH="609480" progId="Equation.DSMT4">
                  <p:embed/>
                </p:oleObj>
              </mc:Choice>
              <mc:Fallback>
                <p:oleObj name="Equation" r:id="rId9" imgW="1942920" imgH="60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5181600"/>
                        <a:ext cx="3862388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5867400"/>
            <a:ext cx="4158639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Problem: need -x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 here</a:t>
            </a:r>
          </a:p>
          <a:p>
            <a:r>
              <a:rPr lang="en-US" dirty="0" smtClean="0"/>
              <a:t>Address this using Integrator </a:t>
            </a:r>
            <a:r>
              <a:rPr lang="en-US" dirty="0" err="1" smtClean="0"/>
              <a:t>Backstepping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122783" y="2259482"/>
            <a:ext cx="3788596" cy="820148"/>
          </a:xfrm>
          <a:custGeom>
            <a:avLst/>
            <a:gdLst>
              <a:gd name="connsiteX0" fmla="*/ 3725262 w 3788596"/>
              <a:gd name="connsiteY0" fmla="*/ 595861 h 820148"/>
              <a:gd name="connsiteX1" fmla="*/ 3664877 w 3788596"/>
              <a:gd name="connsiteY1" fmla="*/ 578609 h 820148"/>
              <a:gd name="connsiteX2" fmla="*/ 3630372 w 3788596"/>
              <a:gd name="connsiteY2" fmla="*/ 587235 h 820148"/>
              <a:gd name="connsiteX3" fmla="*/ 3604492 w 3788596"/>
              <a:gd name="connsiteY3" fmla="*/ 578609 h 820148"/>
              <a:gd name="connsiteX4" fmla="*/ 3569987 w 3788596"/>
              <a:gd name="connsiteY4" fmla="*/ 613114 h 820148"/>
              <a:gd name="connsiteX5" fmla="*/ 3552734 w 3788596"/>
              <a:gd name="connsiteY5" fmla="*/ 647620 h 820148"/>
              <a:gd name="connsiteX6" fmla="*/ 3561360 w 3788596"/>
              <a:gd name="connsiteY6" fmla="*/ 733884 h 820148"/>
              <a:gd name="connsiteX7" fmla="*/ 3569987 w 3788596"/>
              <a:gd name="connsiteY7" fmla="*/ 794269 h 820148"/>
              <a:gd name="connsiteX8" fmla="*/ 3595866 w 3788596"/>
              <a:gd name="connsiteY8" fmla="*/ 820148 h 820148"/>
              <a:gd name="connsiteX9" fmla="*/ 3621745 w 3788596"/>
              <a:gd name="connsiteY9" fmla="*/ 811522 h 820148"/>
              <a:gd name="connsiteX10" fmla="*/ 3656251 w 3788596"/>
              <a:gd name="connsiteY10" fmla="*/ 802895 h 820148"/>
              <a:gd name="connsiteX11" fmla="*/ 3690757 w 3788596"/>
              <a:gd name="connsiteY11" fmla="*/ 785643 h 820148"/>
              <a:gd name="connsiteX12" fmla="*/ 3716636 w 3788596"/>
              <a:gd name="connsiteY12" fmla="*/ 768390 h 820148"/>
              <a:gd name="connsiteX13" fmla="*/ 3768394 w 3788596"/>
              <a:gd name="connsiteY13" fmla="*/ 759763 h 820148"/>
              <a:gd name="connsiteX14" fmla="*/ 3785647 w 3788596"/>
              <a:gd name="connsiteY14" fmla="*/ 733884 h 820148"/>
              <a:gd name="connsiteX15" fmla="*/ 3759768 w 3788596"/>
              <a:gd name="connsiteY15" fmla="*/ 664873 h 820148"/>
              <a:gd name="connsiteX16" fmla="*/ 3742515 w 3788596"/>
              <a:gd name="connsiteY16" fmla="*/ 613114 h 820148"/>
              <a:gd name="connsiteX17" fmla="*/ 3664877 w 3788596"/>
              <a:gd name="connsiteY17" fmla="*/ 578609 h 820148"/>
              <a:gd name="connsiteX18" fmla="*/ 3569987 w 3788596"/>
              <a:gd name="connsiteY18" fmla="*/ 569982 h 820148"/>
              <a:gd name="connsiteX19" fmla="*/ 3544108 w 3788596"/>
              <a:gd name="connsiteY19" fmla="*/ 552729 h 820148"/>
              <a:gd name="connsiteX20" fmla="*/ 3475096 w 3788596"/>
              <a:gd name="connsiteY20" fmla="*/ 500971 h 820148"/>
              <a:gd name="connsiteX21" fmla="*/ 3431964 w 3788596"/>
              <a:gd name="connsiteY21" fmla="*/ 492344 h 820148"/>
              <a:gd name="connsiteX22" fmla="*/ 3406085 w 3788596"/>
              <a:gd name="connsiteY22" fmla="*/ 483718 h 820148"/>
              <a:gd name="connsiteX23" fmla="*/ 3233557 w 3788596"/>
              <a:gd name="connsiteY23" fmla="*/ 466465 h 820148"/>
              <a:gd name="connsiteX24" fmla="*/ 2629708 w 3788596"/>
              <a:gd name="connsiteY24" fmla="*/ 457839 h 820148"/>
              <a:gd name="connsiteX25" fmla="*/ 2569323 w 3788596"/>
              <a:gd name="connsiteY25" fmla="*/ 440586 h 820148"/>
              <a:gd name="connsiteX26" fmla="*/ 2543443 w 3788596"/>
              <a:gd name="connsiteY26" fmla="*/ 423333 h 820148"/>
              <a:gd name="connsiteX27" fmla="*/ 2405421 w 3788596"/>
              <a:gd name="connsiteY27" fmla="*/ 380201 h 820148"/>
              <a:gd name="connsiteX28" fmla="*/ 2379542 w 3788596"/>
              <a:gd name="connsiteY28" fmla="*/ 371575 h 820148"/>
              <a:gd name="connsiteX29" fmla="*/ 1896462 w 3788596"/>
              <a:gd name="connsiteY29" fmla="*/ 337069 h 820148"/>
              <a:gd name="connsiteX30" fmla="*/ 1637670 w 3788596"/>
              <a:gd name="connsiteY30" fmla="*/ 311190 h 820148"/>
              <a:gd name="connsiteX31" fmla="*/ 1447889 w 3788596"/>
              <a:gd name="connsiteY31" fmla="*/ 328443 h 820148"/>
              <a:gd name="connsiteX32" fmla="*/ 1378877 w 3788596"/>
              <a:gd name="connsiteY32" fmla="*/ 345695 h 820148"/>
              <a:gd name="connsiteX33" fmla="*/ 1335745 w 3788596"/>
              <a:gd name="connsiteY33" fmla="*/ 362948 h 820148"/>
              <a:gd name="connsiteX34" fmla="*/ 1266734 w 3788596"/>
              <a:gd name="connsiteY34" fmla="*/ 371575 h 820148"/>
              <a:gd name="connsiteX35" fmla="*/ 1180470 w 3788596"/>
              <a:gd name="connsiteY35" fmla="*/ 406080 h 820148"/>
              <a:gd name="connsiteX36" fmla="*/ 1094206 w 3788596"/>
              <a:gd name="connsiteY36" fmla="*/ 440586 h 820148"/>
              <a:gd name="connsiteX37" fmla="*/ 982062 w 3788596"/>
              <a:gd name="connsiteY37" fmla="*/ 457839 h 820148"/>
              <a:gd name="connsiteX38" fmla="*/ 844040 w 3788596"/>
              <a:gd name="connsiteY38" fmla="*/ 483718 h 820148"/>
              <a:gd name="connsiteX39" fmla="*/ 800908 w 3788596"/>
              <a:gd name="connsiteY39" fmla="*/ 492344 h 820148"/>
              <a:gd name="connsiteX40" fmla="*/ 688764 w 3788596"/>
              <a:gd name="connsiteY40" fmla="*/ 535476 h 820148"/>
              <a:gd name="connsiteX41" fmla="*/ 637006 w 3788596"/>
              <a:gd name="connsiteY41" fmla="*/ 552729 h 820148"/>
              <a:gd name="connsiteX42" fmla="*/ 611126 w 3788596"/>
              <a:gd name="connsiteY42" fmla="*/ 561356 h 820148"/>
              <a:gd name="connsiteX43" fmla="*/ 576621 w 3788596"/>
              <a:gd name="connsiteY43" fmla="*/ 578609 h 820148"/>
              <a:gd name="connsiteX44" fmla="*/ 533489 w 3788596"/>
              <a:gd name="connsiteY44" fmla="*/ 587235 h 820148"/>
              <a:gd name="connsiteX45" fmla="*/ 507609 w 3788596"/>
              <a:gd name="connsiteY45" fmla="*/ 595861 h 820148"/>
              <a:gd name="connsiteX46" fmla="*/ 429972 w 3788596"/>
              <a:gd name="connsiteY46" fmla="*/ 630367 h 820148"/>
              <a:gd name="connsiteX47" fmla="*/ 404092 w 3788596"/>
              <a:gd name="connsiteY47" fmla="*/ 656246 h 820148"/>
              <a:gd name="connsiteX48" fmla="*/ 317828 w 3788596"/>
              <a:gd name="connsiteY48" fmla="*/ 682126 h 820148"/>
              <a:gd name="connsiteX49" fmla="*/ 266070 w 3788596"/>
              <a:gd name="connsiteY49" fmla="*/ 708005 h 820148"/>
              <a:gd name="connsiteX50" fmla="*/ 240191 w 3788596"/>
              <a:gd name="connsiteY50" fmla="*/ 725258 h 820148"/>
              <a:gd name="connsiteX51" fmla="*/ 214311 w 3788596"/>
              <a:gd name="connsiteY51" fmla="*/ 716631 h 820148"/>
              <a:gd name="connsiteX52" fmla="*/ 153926 w 3788596"/>
              <a:gd name="connsiteY52" fmla="*/ 733884 h 820148"/>
              <a:gd name="connsiteX53" fmla="*/ 93542 w 3788596"/>
              <a:gd name="connsiteY53" fmla="*/ 725258 h 820148"/>
              <a:gd name="connsiteX54" fmla="*/ 41783 w 3788596"/>
              <a:gd name="connsiteY54" fmla="*/ 690752 h 820148"/>
              <a:gd name="connsiteX55" fmla="*/ 24530 w 3788596"/>
              <a:gd name="connsiteY55" fmla="*/ 638993 h 820148"/>
              <a:gd name="connsiteX56" fmla="*/ 7277 w 3788596"/>
              <a:gd name="connsiteY56" fmla="*/ 578609 h 820148"/>
              <a:gd name="connsiteX57" fmla="*/ 41783 w 3788596"/>
              <a:gd name="connsiteY57" fmla="*/ 518224 h 820148"/>
              <a:gd name="connsiteX58" fmla="*/ 50409 w 3788596"/>
              <a:gd name="connsiteY58" fmla="*/ 492344 h 820148"/>
              <a:gd name="connsiteX59" fmla="*/ 76289 w 3788596"/>
              <a:gd name="connsiteY59" fmla="*/ 483718 h 820148"/>
              <a:gd name="connsiteX60" fmla="*/ 145300 w 3788596"/>
              <a:gd name="connsiteY60" fmla="*/ 475092 h 820148"/>
              <a:gd name="connsiteX61" fmla="*/ 171179 w 3788596"/>
              <a:gd name="connsiteY61" fmla="*/ 457839 h 820148"/>
              <a:gd name="connsiteX62" fmla="*/ 214311 w 3788596"/>
              <a:gd name="connsiteY62" fmla="*/ 431960 h 820148"/>
              <a:gd name="connsiteX63" fmla="*/ 248817 w 3788596"/>
              <a:gd name="connsiteY63" fmla="*/ 406080 h 820148"/>
              <a:gd name="connsiteX64" fmla="*/ 283323 w 3788596"/>
              <a:gd name="connsiteY64" fmla="*/ 388827 h 820148"/>
              <a:gd name="connsiteX65" fmla="*/ 309202 w 3788596"/>
              <a:gd name="connsiteY65" fmla="*/ 371575 h 820148"/>
              <a:gd name="connsiteX66" fmla="*/ 343708 w 3788596"/>
              <a:gd name="connsiteY66" fmla="*/ 354322 h 820148"/>
              <a:gd name="connsiteX67" fmla="*/ 369587 w 3788596"/>
              <a:gd name="connsiteY67" fmla="*/ 337069 h 820148"/>
              <a:gd name="connsiteX68" fmla="*/ 395466 w 3788596"/>
              <a:gd name="connsiteY68" fmla="*/ 311190 h 820148"/>
              <a:gd name="connsiteX69" fmla="*/ 438598 w 3788596"/>
              <a:gd name="connsiteY69" fmla="*/ 302563 h 820148"/>
              <a:gd name="connsiteX70" fmla="*/ 542115 w 3788596"/>
              <a:gd name="connsiteY70" fmla="*/ 250805 h 820148"/>
              <a:gd name="connsiteX71" fmla="*/ 576621 w 3788596"/>
              <a:gd name="connsiteY71" fmla="*/ 233552 h 820148"/>
              <a:gd name="connsiteX72" fmla="*/ 619753 w 3788596"/>
              <a:gd name="connsiteY72" fmla="*/ 216299 h 820148"/>
              <a:gd name="connsiteX73" fmla="*/ 654259 w 3788596"/>
              <a:gd name="connsiteY73" fmla="*/ 190420 h 820148"/>
              <a:gd name="connsiteX74" fmla="*/ 714643 w 3788596"/>
              <a:gd name="connsiteY74" fmla="*/ 164541 h 820148"/>
              <a:gd name="connsiteX75" fmla="*/ 731896 w 3788596"/>
              <a:gd name="connsiteY75" fmla="*/ 112782 h 820148"/>
              <a:gd name="connsiteX76" fmla="*/ 740523 w 3788596"/>
              <a:gd name="connsiteY76" fmla="*/ 86903 h 820148"/>
              <a:gd name="connsiteX77" fmla="*/ 697391 w 3788596"/>
              <a:gd name="connsiteY77" fmla="*/ 104156 h 820148"/>
              <a:gd name="connsiteX78" fmla="*/ 645632 w 3788596"/>
              <a:gd name="connsiteY78" fmla="*/ 138661 h 820148"/>
              <a:gd name="connsiteX79" fmla="*/ 723270 w 3788596"/>
              <a:gd name="connsiteY79" fmla="*/ 69650 h 820148"/>
              <a:gd name="connsiteX80" fmla="*/ 775028 w 3788596"/>
              <a:gd name="connsiteY80" fmla="*/ 17892 h 820148"/>
              <a:gd name="connsiteX81" fmla="*/ 826787 w 3788596"/>
              <a:gd name="connsiteY81" fmla="*/ 95529 h 820148"/>
              <a:gd name="connsiteX82" fmla="*/ 835413 w 3788596"/>
              <a:gd name="connsiteY82" fmla="*/ 121409 h 820148"/>
              <a:gd name="connsiteX83" fmla="*/ 800908 w 3788596"/>
              <a:gd name="connsiteY83" fmla="*/ 216299 h 820148"/>
              <a:gd name="connsiteX84" fmla="*/ 775028 w 3788596"/>
              <a:gd name="connsiteY84" fmla="*/ 199046 h 820148"/>
              <a:gd name="connsiteX85" fmla="*/ 740523 w 3788596"/>
              <a:gd name="connsiteY85" fmla="*/ 164541 h 820148"/>
              <a:gd name="connsiteX86" fmla="*/ 714643 w 3788596"/>
              <a:gd name="connsiteY86" fmla="*/ 147288 h 820148"/>
              <a:gd name="connsiteX87" fmla="*/ 628379 w 3788596"/>
              <a:gd name="connsiteY87" fmla="*/ 78276 h 820148"/>
              <a:gd name="connsiteX88" fmla="*/ 654259 w 3788596"/>
              <a:gd name="connsiteY88" fmla="*/ 69650 h 820148"/>
              <a:gd name="connsiteX89" fmla="*/ 619753 w 3788596"/>
              <a:gd name="connsiteY89" fmla="*/ 43771 h 82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788596" h="820148">
                <a:moveTo>
                  <a:pt x="3725262" y="595861"/>
                </a:moveTo>
                <a:cubicBezTo>
                  <a:pt x="3713057" y="591793"/>
                  <a:pt x="3675709" y="578609"/>
                  <a:pt x="3664877" y="578609"/>
                </a:cubicBezTo>
                <a:cubicBezTo>
                  <a:pt x="3653021" y="578609"/>
                  <a:pt x="3641874" y="584360"/>
                  <a:pt x="3630372" y="587235"/>
                </a:cubicBezTo>
                <a:cubicBezTo>
                  <a:pt x="3621745" y="584360"/>
                  <a:pt x="3613585" y="578609"/>
                  <a:pt x="3604492" y="578609"/>
                </a:cubicBezTo>
                <a:cubicBezTo>
                  <a:pt x="3571629" y="578609"/>
                  <a:pt x="3579846" y="590110"/>
                  <a:pt x="3569987" y="613114"/>
                </a:cubicBezTo>
                <a:cubicBezTo>
                  <a:pt x="3564921" y="624934"/>
                  <a:pt x="3558485" y="636118"/>
                  <a:pt x="3552734" y="647620"/>
                </a:cubicBezTo>
                <a:cubicBezTo>
                  <a:pt x="3555609" y="676375"/>
                  <a:pt x="3557983" y="705184"/>
                  <a:pt x="3561360" y="733884"/>
                </a:cubicBezTo>
                <a:cubicBezTo>
                  <a:pt x="3563736" y="754077"/>
                  <a:pt x="3562436" y="775391"/>
                  <a:pt x="3569987" y="794269"/>
                </a:cubicBezTo>
                <a:cubicBezTo>
                  <a:pt x="3574518" y="805596"/>
                  <a:pt x="3587240" y="811522"/>
                  <a:pt x="3595866" y="820148"/>
                </a:cubicBezTo>
                <a:cubicBezTo>
                  <a:pt x="3604492" y="817273"/>
                  <a:pt x="3613002" y="814020"/>
                  <a:pt x="3621745" y="811522"/>
                </a:cubicBezTo>
                <a:cubicBezTo>
                  <a:pt x="3633145" y="808265"/>
                  <a:pt x="3645150" y="807058"/>
                  <a:pt x="3656251" y="802895"/>
                </a:cubicBezTo>
                <a:cubicBezTo>
                  <a:pt x="3668292" y="798380"/>
                  <a:pt x="3679592" y="792023"/>
                  <a:pt x="3690757" y="785643"/>
                </a:cubicBezTo>
                <a:cubicBezTo>
                  <a:pt x="3699759" y="780499"/>
                  <a:pt x="3706800" y="771669"/>
                  <a:pt x="3716636" y="768390"/>
                </a:cubicBezTo>
                <a:cubicBezTo>
                  <a:pt x="3733229" y="762859"/>
                  <a:pt x="3751141" y="762639"/>
                  <a:pt x="3768394" y="759763"/>
                </a:cubicBezTo>
                <a:cubicBezTo>
                  <a:pt x="3774145" y="751137"/>
                  <a:pt x="3784181" y="744147"/>
                  <a:pt x="3785647" y="733884"/>
                </a:cubicBezTo>
                <a:cubicBezTo>
                  <a:pt x="3788596" y="713239"/>
                  <a:pt x="3766386" y="681417"/>
                  <a:pt x="3759768" y="664873"/>
                </a:cubicBezTo>
                <a:cubicBezTo>
                  <a:pt x="3753014" y="647988"/>
                  <a:pt x="3758781" y="621247"/>
                  <a:pt x="3742515" y="613114"/>
                </a:cubicBezTo>
                <a:cubicBezTo>
                  <a:pt x="3725257" y="604485"/>
                  <a:pt x="3682503" y="581914"/>
                  <a:pt x="3664877" y="578609"/>
                </a:cubicBezTo>
                <a:cubicBezTo>
                  <a:pt x="3633661" y="572756"/>
                  <a:pt x="3601617" y="572858"/>
                  <a:pt x="3569987" y="569982"/>
                </a:cubicBezTo>
                <a:cubicBezTo>
                  <a:pt x="3561361" y="564231"/>
                  <a:pt x="3552073" y="559366"/>
                  <a:pt x="3544108" y="552729"/>
                </a:cubicBezTo>
                <a:cubicBezTo>
                  <a:pt x="3509858" y="524187"/>
                  <a:pt x="3523899" y="520492"/>
                  <a:pt x="3475096" y="500971"/>
                </a:cubicBezTo>
                <a:cubicBezTo>
                  <a:pt x="3461483" y="495526"/>
                  <a:pt x="3446188" y="495900"/>
                  <a:pt x="3431964" y="492344"/>
                </a:cubicBezTo>
                <a:cubicBezTo>
                  <a:pt x="3423143" y="490139"/>
                  <a:pt x="3414906" y="485923"/>
                  <a:pt x="3406085" y="483718"/>
                </a:cubicBezTo>
                <a:cubicBezTo>
                  <a:pt x="3348752" y="469385"/>
                  <a:pt x="3294477" y="467898"/>
                  <a:pt x="3233557" y="466465"/>
                </a:cubicBezTo>
                <a:lnTo>
                  <a:pt x="2629708" y="457839"/>
                </a:lnTo>
                <a:cubicBezTo>
                  <a:pt x="2618657" y="455076"/>
                  <a:pt x="2581696" y="446772"/>
                  <a:pt x="2569323" y="440586"/>
                </a:cubicBezTo>
                <a:cubicBezTo>
                  <a:pt x="2560050" y="435949"/>
                  <a:pt x="2553013" y="427321"/>
                  <a:pt x="2543443" y="423333"/>
                </a:cubicBezTo>
                <a:cubicBezTo>
                  <a:pt x="2501770" y="405969"/>
                  <a:pt x="2449197" y="393334"/>
                  <a:pt x="2405421" y="380201"/>
                </a:cubicBezTo>
                <a:cubicBezTo>
                  <a:pt x="2396712" y="377588"/>
                  <a:pt x="2388529" y="372958"/>
                  <a:pt x="2379542" y="371575"/>
                </a:cubicBezTo>
                <a:cubicBezTo>
                  <a:pt x="2142428" y="335096"/>
                  <a:pt x="2168901" y="345324"/>
                  <a:pt x="1896462" y="337069"/>
                </a:cubicBezTo>
                <a:cubicBezTo>
                  <a:pt x="1797086" y="317195"/>
                  <a:pt x="1796766" y="315377"/>
                  <a:pt x="1637670" y="311190"/>
                </a:cubicBezTo>
                <a:cubicBezTo>
                  <a:pt x="1603303" y="310286"/>
                  <a:pt x="1490741" y="323681"/>
                  <a:pt x="1447889" y="328443"/>
                </a:cubicBezTo>
                <a:cubicBezTo>
                  <a:pt x="1424885" y="334194"/>
                  <a:pt x="1401540" y="338722"/>
                  <a:pt x="1378877" y="345695"/>
                </a:cubicBezTo>
                <a:cubicBezTo>
                  <a:pt x="1364077" y="350249"/>
                  <a:pt x="1350833" y="359466"/>
                  <a:pt x="1335745" y="362948"/>
                </a:cubicBezTo>
                <a:cubicBezTo>
                  <a:pt x="1313156" y="368161"/>
                  <a:pt x="1289738" y="368699"/>
                  <a:pt x="1266734" y="371575"/>
                </a:cubicBezTo>
                <a:cubicBezTo>
                  <a:pt x="1200883" y="404499"/>
                  <a:pt x="1265752" y="374099"/>
                  <a:pt x="1180470" y="406080"/>
                </a:cubicBezTo>
                <a:cubicBezTo>
                  <a:pt x="1151472" y="416954"/>
                  <a:pt x="1124816" y="435877"/>
                  <a:pt x="1094206" y="440586"/>
                </a:cubicBezTo>
                <a:lnTo>
                  <a:pt x="982062" y="457839"/>
                </a:lnTo>
                <a:cubicBezTo>
                  <a:pt x="935934" y="465792"/>
                  <a:pt x="890022" y="474960"/>
                  <a:pt x="844040" y="483718"/>
                </a:cubicBezTo>
                <a:lnTo>
                  <a:pt x="800908" y="492344"/>
                </a:lnTo>
                <a:cubicBezTo>
                  <a:pt x="730589" y="534536"/>
                  <a:pt x="783734" y="508342"/>
                  <a:pt x="688764" y="535476"/>
                </a:cubicBezTo>
                <a:cubicBezTo>
                  <a:pt x="671278" y="540472"/>
                  <a:pt x="654259" y="546978"/>
                  <a:pt x="637006" y="552729"/>
                </a:cubicBezTo>
                <a:cubicBezTo>
                  <a:pt x="628379" y="555605"/>
                  <a:pt x="619259" y="557289"/>
                  <a:pt x="611126" y="561356"/>
                </a:cubicBezTo>
                <a:cubicBezTo>
                  <a:pt x="599624" y="567107"/>
                  <a:pt x="588820" y="574543"/>
                  <a:pt x="576621" y="578609"/>
                </a:cubicBezTo>
                <a:cubicBezTo>
                  <a:pt x="562711" y="583246"/>
                  <a:pt x="547713" y="583679"/>
                  <a:pt x="533489" y="587235"/>
                </a:cubicBezTo>
                <a:cubicBezTo>
                  <a:pt x="524667" y="589440"/>
                  <a:pt x="516236" y="592986"/>
                  <a:pt x="507609" y="595861"/>
                </a:cubicBezTo>
                <a:cubicBezTo>
                  <a:pt x="394047" y="681037"/>
                  <a:pt x="555863" y="567423"/>
                  <a:pt x="429972" y="630367"/>
                </a:cubicBezTo>
                <a:cubicBezTo>
                  <a:pt x="419060" y="635823"/>
                  <a:pt x="414756" y="650321"/>
                  <a:pt x="404092" y="656246"/>
                </a:cubicBezTo>
                <a:cubicBezTo>
                  <a:pt x="386909" y="665792"/>
                  <a:pt x="340103" y="676557"/>
                  <a:pt x="317828" y="682126"/>
                </a:cubicBezTo>
                <a:cubicBezTo>
                  <a:pt x="243654" y="731574"/>
                  <a:pt x="337507" y="672285"/>
                  <a:pt x="266070" y="708005"/>
                </a:cubicBezTo>
                <a:cubicBezTo>
                  <a:pt x="256797" y="712642"/>
                  <a:pt x="248817" y="719507"/>
                  <a:pt x="240191" y="725258"/>
                </a:cubicBezTo>
                <a:cubicBezTo>
                  <a:pt x="231564" y="722382"/>
                  <a:pt x="223404" y="716631"/>
                  <a:pt x="214311" y="716631"/>
                </a:cubicBezTo>
                <a:cubicBezTo>
                  <a:pt x="203485" y="716631"/>
                  <a:pt x="166126" y="729818"/>
                  <a:pt x="153926" y="733884"/>
                </a:cubicBezTo>
                <a:cubicBezTo>
                  <a:pt x="133798" y="731009"/>
                  <a:pt x="112519" y="732557"/>
                  <a:pt x="93542" y="725258"/>
                </a:cubicBezTo>
                <a:cubicBezTo>
                  <a:pt x="74189" y="717814"/>
                  <a:pt x="41783" y="690752"/>
                  <a:pt x="41783" y="690752"/>
                </a:cubicBezTo>
                <a:cubicBezTo>
                  <a:pt x="36032" y="673499"/>
                  <a:pt x="28941" y="656636"/>
                  <a:pt x="24530" y="638993"/>
                </a:cubicBezTo>
                <a:cubicBezTo>
                  <a:pt x="13699" y="595666"/>
                  <a:pt x="19653" y="615735"/>
                  <a:pt x="7277" y="578609"/>
                </a:cubicBezTo>
                <a:cubicBezTo>
                  <a:pt x="27059" y="519267"/>
                  <a:pt x="0" y="591345"/>
                  <a:pt x="41783" y="518224"/>
                </a:cubicBezTo>
                <a:cubicBezTo>
                  <a:pt x="46294" y="510329"/>
                  <a:pt x="43979" y="498774"/>
                  <a:pt x="50409" y="492344"/>
                </a:cubicBezTo>
                <a:cubicBezTo>
                  <a:pt x="56839" y="485914"/>
                  <a:pt x="67342" y="485345"/>
                  <a:pt x="76289" y="483718"/>
                </a:cubicBezTo>
                <a:cubicBezTo>
                  <a:pt x="99098" y="479571"/>
                  <a:pt x="122296" y="477967"/>
                  <a:pt x="145300" y="475092"/>
                </a:cubicBezTo>
                <a:cubicBezTo>
                  <a:pt x="153926" y="469341"/>
                  <a:pt x="162387" y="463334"/>
                  <a:pt x="171179" y="457839"/>
                </a:cubicBezTo>
                <a:cubicBezTo>
                  <a:pt x="185397" y="448953"/>
                  <a:pt x="200360" y="441261"/>
                  <a:pt x="214311" y="431960"/>
                </a:cubicBezTo>
                <a:cubicBezTo>
                  <a:pt x="226274" y="423985"/>
                  <a:pt x="236625" y="413700"/>
                  <a:pt x="248817" y="406080"/>
                </a:cubicBezTo>
                <a:cubicBezTo>
                  <a:pt x="259722" y="399264"/>
                  <a:pt x="272158" y="395207"/>
                  <a:pt x="283323" y="388827"/>
                </a:cubicBezTo>
                <a:cubicBezTo>
                  <a:pt x="292325" y="383683"/>
                  <a:pt x="300200" y="376719"/>
                  <a:pt x="309202" y="371575"/>
                </a:cubicBezTo>
                <a:cubicBezTo>
                  <a:pt x="320367" y="365195"/>
                  <a:pt x="332543" y="360702"/>
                  <a:pt x="343708" y="354322"/>
                </a:cubicBezTo>
                <a:cubicBezTo>
                  <a:pt x="352710" y="349178"/>
                  <a:pt x="361622" y="343706"/>
                  <a:pt x="369587" y="337069"/>
                </a:cubicBezTo>
                <a:cubicBezTo>
                  <a:pt x="378959" y="329259"/>
                  <a:pt x="384554" y="316646"/>
                  <a:pt x="395466" y="311190"/>
                </a:cubicBezTo>
                <a:cubicBezTo>
                  <a:pt x="408580" y="304633"/>
                  <a:pt x="424221" y="305439"/>
                  <a:pt x="438598" y="302563"/>
                </a:cubicBezTo>
                <a:lnTo>
                  <a:pt x="542115" y="250805"/>
                </a:lnTo>
                <a:cubicBezTo>
                  <a:pt x="553617" y="245054"/>
                  <a:pt x="564681" y="238328"/>
                  <a:pt x="576621" y="233552"/>
                </a:cubicBezTo>
                <a:cubicBezTo>
                  <a:pt x="590998" y="227801"/>
                  <a:pt x="606217" y="223819"/>
                  <a:pt x="619753" y="216299"/>
                </a:cubicBezTo>
                <a:cubicBezTo>
                  <a:pt x="632321" y="209317"/>
                  <a:pt x="642067" y="198040"/>
                  <a:pt x="654259" y="190420"/>
                </a:cubicBezTo>
                <a:cubicBezTo>
                  <a:pt x="678626" y="175190"/>
                  <a:pt x="689484" y="172927"/>
                  <a:pt x="714643" y="164541"/>
                </a:cubicBezTo>
                <a:lnTo>
                  <a:pt x="731896" y="112782"/>
                </a:lnTo>
                <a:cubicBezTo>
                  <a:pt x="734772" y="104156"/>
                  <a:pt x="748966" y="83526"/>
                  <a:pt x="740523" y="86903"/>
                </a:cubicBezTo>
                <a:cubicBezTo>
                  <a:pt x="726146" y="92654"/>
                  <a:pt x="710985" y="96741"/>
                  <a:pt x="697391" y="104156"/>
                </a:cubicBezTo>
                <a:cubicBezTo>
                  <a:pt x="679187" y="114085"/>
                  <a:pt x="630970" y="153323"/>
                  <a:pt x="645632" y="138661"/>
                </a:cubicBezTo>
                <a:cubicBezTo>
                  <a:pt x="704722" y="79572"/>
                  <a:pt x="677090" y="100437"/>
                  <a:pt x="723270" y="69650"/>
                </a:cubicBezTo>
                <a:cubicBezTo>
                  <a:pt x="725826" y="64539"/>
                  <a:pt x="749468" y="0"/>
                  <a:pt x="775028" y="17892"/>
                </a:cubicBezTo>
                <a:cubicBezTo>
                  <a:pt x="800508" y="35728"/>
                  <a:pt x="826787" y="95529"/>
                  <a:pt x="826787" y="95529"/>
                </a:cubicBezTo>
                <a:cubicBezTo>
                  <a:pt x="829662" y="104156"/>
                  <a:pt x="837318" y="112518"/>
                  <a:pt x="835413" y="121409"/>
                </a:cubicBezTo>
                <a:cubicBezTo>
                  <a:pt x="828361" y="154318"/>
                  <a:pt x="821571" y="189732"/>
                  <a:pt x="800908" y="216299"/>
                </a:cubicBezTo>
                <a:cubicBezTo>
                  <a:pt x="794543" y="224483"/>
                  <a:pt x="782900" y="205793"/>
                  <a:pt x="775028" y="199046"/>
                </a:cubicBezTo>
                <a:cubicBezTo>
                  <a:pt x="762678" y="188460"/>
                  <a:pt x="752873" y="175127"/>
                  <a:pt x="740523" y="164541"/>
                </a:cubicBezTo>
                <a:cubicBezTo>
                  <a:pt x="732651" y="157794"/>
                  <a:pt x="722446" y="154115"/>
                  <a:pt x="714643" y="147288"/>
                </a:cubicBezTo>
                <a:cubicBezTo>
                  <a:pt x="634657" y="77301"/>
                  <a:pt x="709560" y="126986"/>
                  <a:pt x="628379" y="78276"/>
                </a:cubicBezTo>
                <a:cubicBezTo>
                  <a:pt x="637006" y="75401"/>
                  <a:pt x="656464" y="78472"/>
                  <a:pt x="654259" y="69650"/>
                </a:cubicBezTo>
                <a:cubicBezTo>
                  <a:pt x="650772" y="55702"/>
                  <a:pt x="619753" y="43771"/>
                  <a:pt x="619753" y="437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16527" y="2321173"/>
            <a:ext cx="38852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Torque indirectly affects the position 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11577" y="1749673"/>
            <a:ext cx="17561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State space form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185863"/>
            <a:ext cx="87915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609600"/>
            <a:ext cx="39077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Motivating Example: Brushed DC Motor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4158639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Address this using Integrator </a:t>
            </a:r>
            <a:r>
              <a:rPr lang="en-US" dirty="0" err="1" smtClean="0"/>
              <a:t>Backstepping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10551" y="2674189"/>
            <a:ext cx="8005313" cy="724619"/>
          </a:xfrm>
          <a:custGeom>
            <a:avLst/>
            <a:gdLst>
              <a:gd name="connsiteX0" fmla="*/ 534838 w 8005313"/>
              <a:gd name="connsiteY0" fmla="*/ 181154 h 724619"/>
              <a:gd name="connsiteX1" fmla="*/ 534838 w 8005313"/>
              <a:gd name="connsiteY1" fmla="*/ 103517 h 724619"/>
              <a:gd name="connsiteX2" fmla="*/ 491706 w 8005313"/>
              <a:gd name="connsiteY2" fmla="*/ 69011 h 724619"/>
              <a:gd name="connsiteX3" fmla="*/ 405441 w 8005313"/>
              <a:gd name="connsiteY3" fmla="*/ 25879 h 724619"/>
              <a:gd name="connsiteX4" fmla="*/ 370936 w 8005313"/>
              <a:gd name="connsiteY4" fmla="*/ 8626 h 724619"/>
              <a:gd name="connsiteX5" fmla="*/ 327804 w 8005313"/>
              <a:gd name="connsiteY5" fmla="*/ 0 h 724619"/>
              <a:gd name="connsiteX6" fmla="*/ 241540 w 8005313"/>
              <a:gd name="connsiteY6" fmla="*/ 8626 h 724619"/>
              <a:gd name="connsiteX7" fmla="*/ 189781 w 8005313"/>
              <a:gd name="connsiteY7" fmla="*/ 34505 h 724619"/>
              <a:gd name="connsiteX8" fmla="*/ 129396 w 8005313"/>
              <a:gd name="connsiteY8" fmla="*/ 60385 h 724619"/>
              <a:gd name="connsiteX9" fmla="*/ 51758 w 8005313"/>
              <a:gd name="connsiteY9" fmla="*/ 112143 h 724619"/>
              <a:gd name="connsiteX10" fmla="*/ 25879 w 8005313"/>
              <a:gd name="connsiteY10" fmla="*/ 155275 h 724619"/>
              <a:gd name="connsiteX11" fmla="*/ 8626 w 8005313"/>
              <a:gd name="connsiteY11" fmla="*/ 181154 h 724619"/>
              <a:gd name="connsiteX12" fmla="*/ 0 w 8005313"/>
              <a:gd name="connsiteY12" fmla="*/ 215660 h 724619"/>
              <a:gd name="connsiteX13" fmla="*/ 8626 w 8005313"/>
              <a:gd name="connsiteY13" fmla="*/ 250166 h 724619"/>
              <a:gd name="connsiteX14" fmla="*/ 17253 w 8005313"/>
              <a:gd name="connsiteY14" fmla="*/ 276045 h 724619"/>
              <a:gd name="connsiteX15" fmla="*/ 34506 w 8005313"/>
              <a:gd name="connsiteY15" fmla="*/ 345056 h 724619"/>
              <a:gd name="connsiteX16" fmla="*/ 51758 w 8005313"/>
              <a:gd name="connsiteY16" fmla="*/ 388188 h 724619"/>
              <a:gd name="connsiteX17" fmla="*/ 69011 w 8005313"/>
              <a:gd name="connsiteY17" fmla="*/ 448573 h 724619"/>
              <a:gd name="connsiteX18" fmla="*/ 77638 w 8005313"/>
              <a:gd name="connsiteY18" fmla="*/ 474453 h 724619"/>
              <a:gd name="connsiteX19" fmla="*/ 103517 w 8005313"/>
              <a:gd name="connsiteY19" fmla="*/ 500332 h 724619"/>
              <a:gd name="connsiteX20" fmla="*/ 120770 w 8005313"/>
              <a:gd name="connsiteY20" fmla="*/ 526211 h 724619"/>
              <a:gd name="connsiteX21" fmla="*/ 181155 w 8005313"/>
              <a:gd name="connsiteY21" fmla="*/ 552090 h 724619"/>
              <a:gd name="connsiteX22" fmla="*/ 215660 w 8005313"/>
              <a:gd name="connsiteY22" fmla="*/ 595222 h 724619"/>
              <a:gd name="connsiteX23" fmla="*/ 250166 w 8005313"/>
              <a:gd name="connsiteY23" fmla="*/ 646981 h 724619"/>
              <a:gd name="connsiteX24" fmla="*/ 284672 w 8005313"/>
              <a:gd name="connsiteY24" fmla="*/ 664234 h 724619"/>
              <a:gd name="connsiteX25" fmla="*/ 319177 w 8005313"/>
              <a:gd name="connsiteY25" fmla="*/ 690113 h 724619"/>
              <a:gd name="connsiteX26" fmla="*/ 379562 w 8005313"/>
              <a:gd name="connsiteY26" fmla="*/ 707366 h 724619"/>
              <a:gd name="connsiteX27" fmla="*/ 439947 w 8005313"/>
              <a:gd name="connsiteY27" fmla="*/ 724619 h 724619"/>
              <a:gd name="connsiteX28" fmla="*/ 629728 w 8005313"/>
              <a:gd name="connsiteY28" fmla="*/ 655607 h 724619"/>
              <a:gd name="connsiteX29" fmla="*/ 690113 w 8005313"/>
              <a:gd name="connsiteY29" fmla="*/ 603849 h 724619"/>
              <a:gd name="connsiteX30" fmla="*/ 724619 w 8005313"/>
              <a:gd name="connsiteY30" fmla="*/ 526211 h 724619"/>
              <a:gd name="connsiteX31" fmla="*/ 698740 w 8005313"/>
              <a:gd name="connsiteY31" fmla="*/ 457200 h 724619"/>
              <a:gd name="connsiteX32" fmla="*/ 690113 w 8005313"/>
              <a:gd name="connsiteY32" fmla="*/ 414068 h 724619"/>
              <a:gd name="connsiteX33" fmla="*/ 681487 w 8005313"/>
              <a:gd name="connsiteY33" fmla="*/ 388188 h 724619"/>
              <a:gd name="connsiteX34" fmla="*/ 664234 w 8005313"/>
              <a:gd name="connsiteY34" fmla="*/ 250166 h 724619"/>
              <a:gd name="connsiteX35" fmla="*/ 655607 w 8005313"/>
              <a:gd name="connsiteY35" fmla="*/ 224286 h 724619"/>
              <a:gd name="connsiteX36" fmla="*/ 629728 w 8005313"/>
              <a:gd name="connsiteY36" fmla="*/ 198407 h 724619"/>
              <a:gd name="connsiteX37" fmla="*/ 664234 w 8005313"/>
              <a:gd name="connsiteY37" fmla="*/ 250166 h 724619"/>
              <a:gd name="connsiteX38" fmla="*/ 698740 w 8005313"/>
              <a:gd name="connsiteY38" fmla="*/ 310551 h 724619"/>
              <a:gd name="connsiteX39" fmla="*/ 759124 w 8005313"/>
              <a:gd name="connsiteY39" fmla="*/ 370936 h 724619"/>
              <a:gd name="connsiteX40" fmla="*/ 785004 w 8005313"/>
              <a:gd name="connsiteY40" fmla="*/ 396815 h 724619"/>
              <a:gd name="connsiteX41" fmla="*/ 776377 w 8005313"/>
              <a:gd name="connsiteY41" fmla="*/ 431320 h 724619"/>
              <a:gd name="connsiteX42" fmla="*/ 810883 w 8005313"/>
              <a:gd name="connsiteY42" fmla="*/ 474453 h 724619"/>
              <a:gd name="connsiteX43" fmla="*/ 862641 w 8005313"/>
              <a:gd name="connsiteY43" fmla="*/ 517585 h 724619"/>
              <a:gd name="connsiteX44" fmla="*/ 888521 w 8005313"/>
              <a:gd name="connsiteY44" fmla="*/ 569343 h 724619"/>
              <a:gd name="connsiteX45" fmla="*/ 948906 w 8005313"/>
              <a:gd name="connsiteY45" fmla="*/ 629728 h 724619"/>
              <a:gd name="connsiteX46" fmla="*/ 1000664 w 8005313"/>
              <a:gd name="connsiteY46" fmla="*/ 646981 h 724619"/>
              <a:gd name="connsiteX47" fmla="*/ 1026543 w 8005313"/>
              <a:gd name="connsiteY47" fmla="*/ 655607 h 724619"/>
              <a:gd name="connsiteX48" fmla="*/ 1078302 w 8005313"/>
              <a:gd name="connsiteY48" fmla="*/ 646981 h 724619"/>
              <a:gd name="connsiteX49" fmla="*/ 1104181 w 8005313"/>
              <a:gd name="connsiteY49" fmla="*/ 655607 h 724619"/>
              <a:gd name="connsiteX50" fmla="*/ 1216324 w 8005313"/>
              <a:gd name="connsiteY50" fmla="*/ 681486 h 724619"/>
              <a:gd name="connsiteX51" fmla="*/ 1362974 w 8005313"/>
              <a:gd name="connsiteY51" fmla="*/ 672860 h 724619"/>
              <a:gd name="connsiteX52" fmla="*/ 1388853 w 8005313"/>
              <a:gd name="connsiteY52" fmla="*/ 655607 h 724619"/>
              <a:gd name="connsiteX53" fmla="*/ 1440611 w 8005313"/>
              <a:gd name="connsiteY53" fmla="*/ 638354 h 724619"/>
              <a:gd name="connsiteX54" fmla="*/ 1440611 w 8005313"/>
              <a:gd name="connsiteY54" fmla="*/ 638354 h 724619"/>
              <a:gd name="connsiteX55" fmla="*/ 1630392 w 8005313"/>
              <a:gd name="connsiteY55" fmla="*/ 629728 h 724619"/>
              <a:gd name="connsiteX56" fmla="*/ 1768415 w 8005313"/>
              <a:gd name="connsiteY56" fmla="*/ 612475 h 724619"/>
              <a:gd name="connsiteX57" fmla="*/ 1871932 w 8005313"/>
              <a:gd name="connsiteY57" fmla="*/ 595222 h 724619"/>
              <a:gd name="connsiteX58" fmla="*/ 1906438 w 8005313"/>
              <a:gd name="connsiteY58" fmla="*/ 586596 h 724619"/>
              <a:gd name="connsiteX59" fmla="*/ 2018581 w 8005313"/>
              <a:gd name="connsiteY59" fmla="*/ 577969 h 724619"/>
              <a:gd name="connsiteX60" fmla="*/ 2104845 w 8005313"/>
              <a:gd name="connsiteY60" fmla="*/ 560717 h 724619"/>
              <a:gd name="connsiteX61" fmla="*/ 2329132 w 8005313"/>
              <a:gd name="connsiteY61" fmla="*/ 552090 h 724619"/>
              <a:gd name="connsiteX62" fmla="*/ 2587924 w 8005313"/>
              <a:gd name="connsiteY62" fmla="*/ 534837 h 724619"/>
              <a:gd name="connsiteX63" fmla="*/ 2674189 w 8005313"/>
              <a:gd name="connsiteY63" fmla="*/ 517585 h 724619"/>
              <a:gd name="connsiteX64" fmla="*/ 2846717 w 8005313"/>
              <a:gd name="connsiteY64" fmla="*/ 534837 h 724619"/>
              <a:gd name="connsiteX65" fmla="*/ 2898475 w 8005313"/>
              <a:gd name="connsiteY65" fmla="*/ 517585 h 724619"/>
              <a:gd name="connsiteX66" fmla="*/ 3114136 w 8005313"/>
              <a:gd name="connsiteY66" fmla="*/ 534837 h 724619"/>
              <a:gd name="connsiteX67" fmla="*/ 3364302 w 8005313"/>
              <a:gd name="connsiteY67" fmla="*/ 517585 h 724619"/>
              <a:gd name="connsiteX68" fmla="*/ 3390181 w 8005313"/>
              <a:gd name="connsiteY68" fmla="*/ 508958 h 724619"/>
              <a:gd name="connsiteX69" fmla="*/ 3485072 w 8005313"/>
              <a:gd name="connsiteY69" fmla="*/ 526211 h 724619"/>
              <a:gd name="connsiteX70" fmla="*/ 3657600 w 8005313"/>
              <a:gd name="connsiteY70" fmla="*/ 543464 h 724619"/>
              <a:gd name="connsiteX71" fmla="*/ 3847381 w 8005313"/>
              <a:gd name="connsiteY71" fmla="*/ 595222 h 724619"/>
              <a:gd name="connsiteX72" fmla="*/ 4037162 w 8005313"/>
              <a:gd name="connsiteY72" fmla="*/ 586596 h 724619"/>
              <a:gd name="connsiteX73" fmla="*/ 4088921 w 8005313"/>
              <a:gd name="connsiteY73" fmla="*/ 595222 h 724619"/>
              <a:gd name="connsiteX74" fmla="*/ 4166558 w 8005313"/>
              <a:gd name="connsiteY74" fmla="*/ 621102 h 724619"/>
              <a:gd name="connsiteX75" fmla="*/ 4270075 w 8005313"/>
              <a:gd name="connsiteY75" fmla="*/ 612475 h 724619"/>
              <a:gd name="connsiteX76" fmla="*/ 4433977 w 8005313"/>
              <a:gd name="connsiteY76" fmla="*/ 621102 h 724619"/>
              <a:gd name="connsiteX77" fmla="*/ 4710023 w 8005313"/>
              <a:gd name="connsiteY77" fmla="*/ 595222 h 724619"/>
              <a:gd name="connsiteX78" fmla="*/ 4787660 w 8005313"/>
              <a:gd name="connsiteY78" fmla="*/ 569343 h 724619"/>
              <a:gd name="connsiteX79" fmla="*/ 4856672 w 8005313"/>
              <a:gd name="connsiteY79" fmla="*/ 560717 h 724619"/>
              <a:gd name="connsiteX80" fmla="*/ 5210355 w 8005313"/>
              <a:gd name="connsiteY80" fmla="*/ 534837 h 724619"/>
              <a:gd name="connsiteX81" fmla="*/ 5348377 w 8005313"/>
              <a:gd name="connsiteY81" fmla="*/ 543464 h 724619"/>
              <a:gd name="connsiteX82" fmla="*/ 5469147 w 8005313"/>
              <a:gd name="connsiteY82" fmla="*/ 534837 h 724619"/>
              <a:gd name="connsiteX83" fmla="*/ 5512279 w 8005313"/>
              <a:gd name="connsiteY83" fmla="*/ 526211 h 724619"/>
              <a:gd name="connsiteX84" fmla="*/ 5538158 w 8005313"/>
              <a:gd name="connsiteY84" fmla="*/ 517585 h 724619"/>
              <a:gd name="connsiteX85" fmla="*/ 5684807 w 8005313"/>
              <a:gd name="connsiteY85" fmla="*/ 508958 h 724619"/>
              <a:gd name="connsiteX86" fmla="*/ 5710687 w 8005313"/>
              <a:gd name="connsiteY86" fmla="*/ 517585 h 724619"/>
              <a:gd name="connsiteX87" fmla="*/ 5745192 w 8005313"/>
              <a:gd name="connsiteY87" fmla="*/ 534837 h 724619"/>
              <a:gd name="connsiteX88" fmla="*/ 5796951 w 8005313"/>
              <a:gd name="connsiteY88" fmla="*/ 543464 h 724619"/>
              <a:gd name="connsiteX89" fmla="*/ 5986732 w 8005313"/>
              <a:gd name="connsiteY89" fmla="*/ 543464 h 724619"/>
              <a:gd name="connsiteX90" fmla="*/ 6021238 w 8005313"/>
              <a:gd name="connsiteY90" fmla="*/ 534837 h 724619"/>
              <a:gd name="connsiteX91" fmla="*/ 6081623 w 8005313"/>
              <a:gd name="connsiteY91" fmla="*/ 560717 h 724619"/>
              <a:gd name="connsiteX92" fmla="*/ 6150634 w 8005313"/>
              <a:gd name="connsiteY92" fmla="*/ 543464 h 724619"/>
              <a:gd name="connsiteX93" fmla="*/ 6383547 w 8005313"/>
              <a:gd name="connsiteY93" fmla="*/ 534837 h 724619"/>
              <a:gd name="connsiteX94" fmla="*/ 7125419 w 8005313"/>
              <a:gd name="connsiteY94" fmla="*/ 543464 h 724619"/>
              <a:gd name="connsiteX95" fmla="*/ 7263441 w 8005313"/>
              <a:gd name="connsiteY95" fmla="*/ 552090 h 724619"/>
              <a:gd name="connsiteX96" fmla="*/ 7453223 w 8005313"/>
              <a:gd name="connsiteY96" fmla="*/ 560717 h 724619"/>
              <a:gd name="connsiteX97" fmla="*/ 7565366 w 8005313"/>
              <a:gd name="connsiteY97" fmla="*/ 577969 h 724619"/>
              <a:gd name="connsiteX98" fmla="*/ 7651630 w 8005313"/>
              <a:gd name="connsiteY98" fmla="*/ 595222 h 724619"/>
              <a:gd name="connsiteX99" fmla="*/ 7841411 w 8005313"/>
              <a:gd name="connsiteY99" fmla="*/ 586596 h 724619"/>
              <a:gd name="connsiteX100" fmla="*/ 7944928 w 8005313"/>
              <a:gd name="connsiteY100" fmla="*/ 586596 h 724619"/>
              <a:gd name="connsiteX101" fmla="*/ 7970807 w 8005313"/>
              <a:gd name="connsiteY101" fmla="*/ 577969 h 724619"/>
              <a:gd name="connsiteX102" fmla="*/ 7936302 w 8005313"/>
              <a:gd name="connsiteY102" fmla="*/ 586596 h 724619"/>
              <a:gd name="connsiteX103" fmla="*/ 7824158 w 8005313"/>
              <a:gd name="connsiteY103" fmla="*/ 543464 h 724619"/>
              <a:gd name="connsiteX104" fmla="*/ 7910423 w 8005313"/>
              <a:gd name="connsiteY104" fmla="*/ 543464 h 724619"/>
              <a:gd name="connsiteX105" fmla="*/ 7953555 w 8005313"/>
              <a:gd name="connsiteY105" fmla="*/ 552090 h 724619"/>
              <a:gd name="connsiteX106" fmla="*/ 8005313 w 8005313"/>
              <a:gd name="connsiteY106" fmla="*/ 560717 h 724619"/>
              <a:gd name="connsiteX107" fmla="*/ 7953555 w 8005313"/>
              <a:gd name="connsiteY107" fmla="*/ 586596 h 724619"/>
              <a:gd name="connsiteX108" fmla="*/ 7927675 w 8005313"/>
              <a:gd name="connsiteY108" fmla="*/ 612475 h 724619"/>
              <a:gd name="connsiteX109" fmla="*/ 7893170 w 8005313"/>
              <a:gd name="connsiteY109" fmla="*/ 629728 h 724619"/>
              <a:gd name="connsiteX110" fmla="*/ 7824158 w 8005313"/>
              <a:gd name="connsiteY110" fmla="*/ 664234 h 724619"/>
              <a:gd name="connsiteX111" fmla="*/ 7772400 w 8005313"/>
              <a:gd name="connsiteY111" fmla="*/ 690113 h 72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005313" h="724619">
                <a:moveTo>
                  <a:pt x="534838" y="181154"/>
                </a:moveTo>
                <a:cubicBezTo>
                  <a:pt x="537993" y="162226"/>
                  <a:pt x="552616" y="124259"/>
                  <a:pt x="534838" y="103517"/>
                </a:cubicBezTo>
                <a:cubicBezTo>
                  <a:pt x="522856" y="89537"/>
                  <a:pt x="507026" y="79224"/>
                  <a:pt x="491706" y="69011"/>
                </a:cubicBezTo>
                <a:cubicBezTo>
                  <a:pt x="401908" y="9145"/>
                  <a:pt x="461755" y="50013"/>
                  <a:pt x="405441" y="25879"/>
                </a:cubicBezTo>
                <a:cubicBezTo>
                  <a:pt x="393621" y="20814"/>
                  <a:pt x="383135" y="12692"/>
                  <a:pt x="370936" y="8626"/>
                </a:cubicBezTo>
                <a:cubicBezTo>
                  <a:pt x="357026" y="3989"/>
                  <a:pt x="342181" y="2875"/>
                  <a:pt x="327804" y="0"/>
                </a:cubicBezTo>
                <a:cubicBezTo>
                  <a:pt x="299049" y="2875"/>
                  <a:pt x="270102" y="4232"/>
                  <a:pt x="241540" y="8626"/>
                </a:cubicBezTo>
                <a:cubicBezTo>
                  <a:pt x="214488" y="12788"/>
                  <a:pt x="213349" y="21038"/>
                  <a:pt x="189781" y="34505"/>
                </a:cubicBezTo>
                <a:cubicBezTo>
                  <a:pt x="64111" y="106315"/>
                  <a:pt x="226186" y="11990"/>
                  <a:pt x="129396" y="60385"/>
                </a:cubicBezTo>
                <a:cubicBezTo>
                  <a:pt x="96119" y="77024"/>
                  <a:pt x="80655" y="90471"/>
                  <a:pt x="51758" y="112143"/>
                </a:cubicBezTo>
                <a:cubicBezTo>
                  <a:pt x="43132" y="126520"/>
                  <a:pt x="34765" y="141057"/>
                  <a:pt x="25879" y="155275"/>
                </a:cubicBezTo>
                <a:cubicBezTo>
                  <a:pt x="20384" y="164067"/>
                  <a:pt x="12710" y="171625"/>
                  <a:pt x="8626" y="181154"/>
                </a:cubicBezTo>
                <a:cubicBezTo>
                  <a:pt x="3956" y="192051"/>
                  <a:pt x="2875" y="204158"/>
                  <a:pt x="0" y="215660"/>
                </a:cubicBezTo>
                <a:cubicBezTo>
                  <a:pt x="2875" y="227162"/>
                  <a:pt x="5369" y="238766"/>
                  <a:pt x="8626" y="250166"/>
                </a:cubicBezTo>
                <a:cubicBezTo>
                  <a:pt x="11124" y="258909"/>
                  <a:pt x="14860" y="267272"/>
                  <a:pt x="17253" y="276045"/>
                </a:cubicBezTo>
                <a:cubicBezTo>
                  <a:pt x="23492" y="298921"/>
                  <a:pt x="27533" y="322393"/>
                  <a:pt x="34506" y="345056"/>
                </a:cubicBezTo>
                <a:cubicBezTo>
                  <a:pt x="39060" y="359856"/>
                  <a:pt x="46861" y="373498"/>
                  <a:pt x="51758" y="388188"/>
                </a:cubicBezTo>
                <a:cubicBezTo>
                  <a:pt x="58378" y="408048"/>
                  <a:pt x="62996" y="428522"/>
                  <a:pt x="69011" y="448573"/>
                </a:cubicBezTo>
                <a:cubicBezTo>
                  <a:pt x="71624" y="457283"/>
                  <a:pt x="72594" y="466887"/>
                  <a:pt x="77638" y="474453"/>
                </a:cubicBezTo>
                <a:cubicBezTo>
                  <a:pt x="84405" y="484604"/>
                  <a:pt x="95707" y="490960"/>
                  <a:pt x="103517" y="500332"/>
                </a:cubicBezTo>
                <a:cubicBezTo>
                  <a:pt x="110154" y="508297"/>
                  <a:pt x="113439" y="518880"/>
                  <a:pt x="120770" y="526211"/>
                </a:cubicBezTo>
                <a:cubicBezTo>
                  <a:pt x="140629" y="546070"/>
                  <a:pt x="154756" y="545491"/>
                  <a:pt x="181155" y="552090"/>
                </a:cubicBezTo>
                <a:cubicBezTo>
                  <a:pt x="192657" y="566467"/>
                  <a:pt x="205902" y="579609"/>
                  <a:pt x="215660" y="595222"/>
                </a:cubicBezTo>
                <a:cubicBezTo>
                  <a:pt x="240108" y="634340"/>
                  <a:pt x="201807" y="612439"/>
                  <a:pt x="250166" y="646981"/>
                </a:cubicBezTo>
                <a:cubicBezTo>
                  <a:pt x="260630" y="654455"/>
                  <a:pt x="273767" y="657418"/>
                  <a:pt x="284672" y="664234"/>
                </a:cubicBezTo>
                <a:cubicBezTo>
                  <a:pt x="296864" y="671854"/>
                  <a:pt x="306089" y="684164"/>
                  <a:pt x="319177" y="690113"/>
                </a:cubicBezTo>
                <a:cubicBezTo>
                  <a:pt x="338234" y="698775"/>
                  <a:pt x="359366" y="701858"/>
                  <a:pt x="379562" y="707366"/>
                </a:cubicBezTo>
                <a:cubicBezTo>
                  <a:pt x="439137" y="723614"/>
                  <a:pt x="390359" y="708089"/>
                  <a:pt x="439947" y="724619"/>
                </a:cubicBezTo>
                <a:cubicBezTo>
                  <a:pt x="526270" y="703038"/>
                  <a:pt x="555384" y="703712"/>
                  <a:pt x="629728" y="655607"/>
                </a:cubicBezTo>
                <a:cubicBezTo>
                  <a:pt x="651985" y="641205"/>
                  <a:pt x="669985" y="621102"/>
                  <a:pt x="690113" y="603849"/>
                </a:cubicBezTo>
                <a:cubicBezTo>
                  <a:pt x="695387" y="593301"/>
                  <a:pt x="725353" y="535756"/>
                  <a:pt x="724619" y="526211"/>
                </a:cubicBezTo>
                <a:cubicBezTo>
                  <a:pt x="722735" y="501715"/>
                  <a:pt x="705965" y="480681"/>
                  <a:pt x="698740" y="457200"/>
                </a:cubicBezTo>
                <a:cubicBezTo>
                  <a:pt x="694428" y="443186"/>
                  <a:pt x="693669" y="428292"/>
                  <a:pt x="690113" y="414068"/>
                </a:cubicBezTo>
                <a:cubicBezTo>
                  <a:pt x="687908" y="405246"/>
                  <a:pt x="684362" y="396815"/>
                  <a:pt x="681487" y="388188"/>
                </a:cubicBezTo>
                <a:cubicBezTo>
                  <a:pt x="674801" y="307963"/>
                  <a:pt x="680256" y="306242"/>
                  <a:pt x="664234" y="250166"/>
                </a:cubicBezTo>
                <a:cubicBezTo>
                  <a:pt x="661736" y="241423"/>
                  <a:pt x="660651" y="231852"/>
                  <a:pt x="655607" y="224286"/>
                </a:cubicBezTo>
                <a:cubicBezTo>
                  <a:pt x="648840" y="214135"/>
                  <a:pt x="625870" y="186834"/>
                  <a:pt x="629728" y="198407"/>
                </a:cubicBezTo>
                <a:cubicBezTo>
                  <a:pt x="636285" y="218078"/>
                  <a:pt x="653367" y="232506"/>
                  <a:pt x="664234" y="250166"/>
                </a:cubicBezTo>
                <a:cubicBezTo>
                  <a:pt x="676384" y="269910"/>
                  <a:pt x="684417" y="292322"/>
                  <a:pt x="698740" y="310551"/>
                </a:cubicBezTo>
                <a:cubicBezTo>
                  <a:pt x="716327" y="332934"/>
                  <a:pt x="738996" y="350808"/>
                  <a:pt x="759124" y="370936"/>
                </a:cubicBezTo>
                <a:lnTo>
                  <a:pt x="785004" y="396815"/>
                </a:lnTo>
                <a:cubicBezTo>
                  <a:pt x="782128" y="408317"/>
                  <a:pt x="772628" y="420073"/>
                  <a:pt x="776377" y="431320"/>
                </a:cubicBezTo>
                <a:cubicBezTo>
                  <a:pt x="782199" y="448787"/>
                  <a:pt x="798758" y="460596"/>
                  <a:pt x="810883" y="474453"/>
                </a:cubicBezTo>
                <a:cubicBezTo>
                  <a:pt x="834129" y="501020"/>
                  <a:pt x="835079" y="499210"/>
                  <a:pt x="862641" y="517585"/>
                </a:cubicBezTo>
                <a:cubicBezTo>
                  <a:pt x="884327" y="582639"/>
                  <a:pt x="855072" y="502446"/>
                  <a:pt x="888521" y="569343"/>
                </a:cubicBezTo>
                <a:cubicBezTo>
                  <a:pt x="907612" y="607525"/>
                  <a:pt x="880670" y="606982"/>
                  <a:pt x="948906" y="629728"/>
                </a:cubicBezTo>
                <a:lnTo>
                  <a:pt x="1000664" y="646981"/>
                </a:lnTo>
                <a:lnTo>
                  <a:pt x="1026543" y="655607"/>
                </a:lnTo>
                <a:cubicBezTo>
                  <a:pt x="1043796" y="652732"/>
                  <a:pt x="1060811" y="646981"/>
                  <a:pt x="1078302" y="646981"/>
                </a:cubicBezTo>
                <a:cubicBezTo>
                  <a:pt x="1087395" y="646981"/>
                  <a:pt x="1095472" y="652994"/>
                  <a:pt x="1104181" y="655607"/>
                </a:cubicBezTo>
                <a:cubicBezTo>
                  <a:pt x="1173115" y="676287"/>
                  <a:pt x="1150826" y="670570"/>
                  <a:pt x="1216324" y="681486"/>
                </a:cubicBezTo>
                <a:cubicBezTo>
                  <a:pt x="1265207" y="678611"/>
                  <a:pt x="1314548" y="680124"/>
                  <a:pt x="1362974" y="672860"/>
                </a:cubicBezTo>
                <a:cubicBezTo>
                  <a:pt x="1373227" y="671322"/>
                  <a:pt x="1379379" y="659818"/>
                  <a:pt x="1388853" y="655607"/>
                </a:cubicBezTo>
                <a:cubicBezTo>
                  <a:pt x="1405471" y="648221"/>
                  <a:pt x="1423358" y="644105"/>
                  <a:pt x="1440611" y="638354"/>
                </a:cubicBezTo>
                <a:lnTo>
                  <a:pt x="1440611" y="638354"/>
                </a:lnTo>
                <a:lnTo>
                  <a:pt x="1630392" y="629728"/>
                </a:lnTo>
                <a:cubicBezTo>
                  <a:pt x="1697777" y="607268"/>
                  <a:pt x="1622728" y="629958"/>
                  <a:pt x="1768415" y="612475"/>
                </a:cubicBezTo>
                <a:cubicBezTo>
                  <a:pt x="1803147" y="608307"/>
                  <a:pt x="1837550" y="601669"/>
                  <a:pt x="1871932" y="595222"/>
                </a:cubicBezTo>
                <a:cubicBezTo>
                  <a:pt x="1883585" y="593037"/>
                  <a:pt x="1894663" y="587981"/>
                  <a:pt x="1906438" y="586596"/>
                </a:cubicBezTo>
                <a:cubicBezTo>
                  <a:pt x="1943673" y="582215"/>
                  <a:pt x="1981200" y="580845"/>
                  <a:pt x="2018581" y="577969"/>
                </a:cubicBezTo>
                <a:cubicBezTo>
                  <a:pt x="2046160" y="571075"/>
                  <a:pt x="2076644" y="562480"/>
                  <a:pt x="2104845" y="560717"/>
                </a:cubicBezTo>
                <a:cubicBezTo>
                  <a:pt x="2179517" y="556050"/>
                  <a:pt x="2254422" y="556092"/>
                  <a:pt x="2329132" y="552090"/>
                </a:cubicBezTo>
                <a:cubicBezTo>
                  <a:pt x="2415464" y="547465"/>
                  <a:pt x="2501660" y="540588"/>
                  <a:pt x="2587924" y="534837"/>
                </a:cubicBezTo>
                <a:cubicBezTo>
                  <a:pt x="2608813" y="529615"/>
                  <a:pt x="2655858" y="516880"/>
                  <a:pt x="2674189" y="517585"/>
                </a:cubicBezTo>
                <a:cubicBezTo>
                  <a:pt x="2731942" y="519806"/>
                  <a:pt x="2789208" y="529086"/>
                  <a:pt x="2846717" y="534837"/>
                </a:cubicBezTo>
                <a:cubicBezTo>
                  <a:pt x="2863970" y="529086"/>
                  <a:pt x="2880325" y="516451"/>
                  <a:pt x="2898475" y="517585"/>
                </a:cubicBezTo>
                <a:cubicBezTo>
                  <a:pt x="3062486" y="527835"/>
                  <a:pt x="2990682" y="521121"/>
                  <a:pt x="3114136" y="534837"/>
                </a:cubicBezTo>
                <a:cubicBezTo>
                  <a:pt x="3210448" y="530824"/>
                  <a:pt x="3280053" y="538648"/>
                  <a:pt x="3364302" y="517585"/>
                </a:cubicBezTo>
                <a:cubicBezTo>
                  <a:pt x="3373124" y="515380"/>
                  <a:pt x="3381555" y="511834"/>
                  <a:pt x="3390181" y="508958"/>
                </a:cubicBezTo>
                <a:cubicBezTo>
                  <a:pt x="3435638" y="524111"/>
                  <a:pt x="3413195" y="518510"/>
                  <a:pt x="3485072" y="526211"/>
                </a:cubicBezTo>
                <a:lnTo>
                  <a:pt x="3657600" y="543464"/>
                </a:lnTo>
                <a:cubicBezTo>
                  <a:pt x="3720860" y="560717"/>
                  <a:pt x="3782230" y="587818"/>
                  <a:pt x="3847381" y="595222"/>
                </a:cubicBezTo>
                <a:cubicBezTo>
                  <a:pt x="3910302" y="602372"/>
                  <a:pt x="3973836" y="586596"/>
                  <a:pt x="4037162" y="586596"/>
                </a:cubicBezTo>
                <a:cubicBezTo>
                  <a:pt x="4054653" y="586596"/>
                  <a:pt x="4071668" y="592347"/>
                  <a:pt x="4088921" y="595222"/>
                </a:cubicBezTo>
                <a:cubicBezTo>
                  <a:pt x="4114800" y="603849"/>
                  <a:pt x="4139402" y="618516"/>
                  <a:pt x="4166558" y="621102"/>
                </a:cubicBezTo>
                <a:cubicBezTo>
                  <a:pt x="4201027" y="624385"/>
                  <a:pt x="4235450" y="612475"/>
                  <a:pt x="4270075" y="612475"/>
                </a:cubicBezTo>
                <a:cubicBezTo>
                  <a:pt x="4324785" y="612475"/>
                  <a:pt x="4379343" y="618226"/>
                  <a:pt x="4433977" y="621102"/>
                </a:cubicBezTo>
                <a:cubicBezTo>
                  <a:pt x="4543707" y="615615"/>
                  <a:pt x="4609085" y="618972"/>
                  <a:pt x="4710023" y="595222"/>
                </a:cubicBezTo>
                <a:cubicBezTo>
                  <a:pt x="4815540" y="570394"/>
                  <a:pt x="4698797" y="584153"/>
                  <a:pt x="4787660" y="569343"/>
                </a:cubicBezTo>
                <a:cubicBezTo>
                  <a:pt x="4810528" y="565532"/>
                  <a:pt x="4833631" y="563277"/>
                  <a:pt x="4856672" y="560717"/>
                </a:cubicBezTo>
                <a:cubicBezTo>
                  <a:pt x="4990076" y="545894"/>
                  <a:pt x="5043124" y="545626"/>
                  <a:pt x="5210355" y="534837"/>
                </a:cubicBezTo>
                <a:cubicBezTo>
                  <a:pt x="5256362" y="537713"/>
                  <a:pt x="5302280" y="543464"/>
                  <a:pt x="5348377" y="543464"/>
                </a:cubicBezTo>
                <a:cubicBezTo>
                  <a:pt x="5388736" y="543464"/>
                  <a:pt x="5429010" y="539062"/>
                  <a:pt x="5469147" y="534837"/>
                </a:cubicBezTo>
                <a:cubicBezTo>
                  <a:pt x="5483728" y="533302"/>
                  <a:pt x="5498055" y="529767"/>
                  <a:pt x="5512279" y="526211"/>
                </a:cubicBezTo>
                <a:cubicBezTo>
                  <a:pt x="5521100" y="524006"/>
                  <a:pt x="5529110" y="518490"/>
                  <a:pt x="5538158" y="517585"/>
                </a:cubicBezTo>
                <a:cubicBezTo>
                  <a:pt x="5586882" y="512712"/>
                  <a:pt x="5635924" y="511834"/>
                  <a:pt x="5684807" y="508958"/>
                </a:cubicBezTo>
                <a:cubicBezTo>
                  <a:pt x="5693434" y="511834"/>
                  <a:pt x="5702329" y="514003"/>
                  <a:pt x="5710687" y="517585"/>
                </a:cubicBezTo>
                <a:cubicBezTo>
                  <a:pt x="5722506" y="522650"/>
                  <a:pt x="5732875" y="531142"/>
                  <a:pt x="5745192" y="534837"/>
                </a:cubicBezTo>
                <a:cubicBezTo>
                  <a:pt x="5761945" y="539863"/>
                  <a:pt x="5779698" y="540588"/>
                  <a:pt x="5796951" y="543464"/>
                </a:cubicBezTo>
                <a:cubicBezTo>
                  <a:pt x="5879271" y="516022"/>
                  <a:pt x="5786437" y="543464"/>
                  <a:pt x="5986732" y="543464"/>
                </a:cubicBezTo>
                <a:cubicBezTo>
                  <a:pt x="5998588" y="543464"/>
                  <a:pt x="6009736" y="537713"/>
                  <a:pt x="6021238" y="534837"/>
                </a:cubicBezTo>
                <a:cubicBezTo>
                  <a:pt x="6039662" y="547120"/>
                  <a:pt x="6056866" y="562780"/>
                  <a:pt x="6081623" y="560717"/>
                </a:cubicBezTo>
                <a:cubicBezTo>
                  <a:pt x="6105253" y="558748"/>
                  <a:pt x="6127009" y="545489"/>
                  <a:pt x="6150634" y="543464"/>
                </a:cubicBezTo>
                <a:cubicBezTo>
                  <a:pt x="6228041" y="536829"/>
                  <a:pt x="6305909" y="537713"/>
                  <a:pt x="6383547" y="534837"/>
                </a:cubicBezTo>
                <a:lnTo>
                  <a:pt x="7125419" y="543464"/>
                </a:lnTo>
                <a:cubicBezTo>
                  <a:pt x="7171507" y="544368"/>
                  <a:pt x="7217408" y="549667"/>
                  <a:pt x="7263441" y="552090"/>
                </a:cubicBezTo>
                <a:lnTo>
                  <a:pt x="7453223" y="560717"/>
                </a:lnTo>
                <a:lnTo>
                  <a:pt x="7565366" y="577969"/>
                </a:lnTo>
                <a:cubicBezTo>
                  <a:pt x="7594256" y="582993"/>
                  <a:pt x="7622320" y="594306"/>
                  <a:pt x="7651630" y="595222"/>
                </a:cubicBezTo>
                <a:cubicBezTo>
                  <a:pt x="7714925" y="597200"/>
                  <a:pt x="7778151" y="589471"/>
                  <a:pt x="7841411" y="586596"/>
                </a:cubicBezTo>
                <a:cubicBezTo>
                  <a:pt x="7979436" y="563590"/>
                  <a:pt x="7806905" y="586596"/>
                  <a:pt x="7944928" y="586596"/>
                </a:cubicBezTo>
                <a:cubicBezTo>
                  <a:pt x="7954021" y="586596"/>
                  <a:pt x="7979900" y="577969"/>
                  <a:pt x="7970807" y="577969"/>
                </a:cubicBezTo>
                <a:cubicBezTo>
                  <a:pt x="7958951" y="577969"/>
                  <a:pt x="7947804" y="583720"/>
                  <a:pt x="7936302" y="586596"/>
                </a:cubicBezTo>
                <a:cubicBezTo>
                  <a:pt x="7867625" y="540811"/>
                  <a:pt x="7905070" y="555022"/>
                  <a:pt x="7824158" y="543464"/>
                </a:cubicBezTo>
                <a:cubicBezTo>
                  <a:pt x="7767233" y="524488"/>
                  <a:pt x="7770569" y="527925"/>
                  <a:pt x="7910423" y="543464"/>
                </a:cubicBezTo>
                <a:cubicBezTo>
                  <a:pt x="7924995" y="545083"/>
                  <a:pt x="7939129" y="549467"/>
                  <a:pt x="7953555" y="552090"/>
                </a:cubicBezTo>
                <a:cubicBezTo>
                  <a:pt x="7970764" y="555219"/>
                  <a:pt x="7988060" y="557841"/>
                  <a:pt x="8005313" y="560717"/>
                </a:cubicBezTo>
                <a:cubicBezTo>
                  <a:pt x="7979375" y="569363"/>
                  <a:pt x="7975853" y="568014"/>
                  <a:pt x="7953555" y="586596"/>
                </a:cubicBezTo>
                <a:cubicBezTo>
                  <a:pt x="7944183" y="594406"/>
                  <a:pt x="7937602" y="605384"/>
                  <a:pt x="7927675" y="612475"/>
                </a:cubicBezTo>
                <a:cubicBezTo>
                  <a:pt x="7917211" y="619949"/>
                  <a:pt x="7904075" y="622913"/>
                  <a:pt x="7893170" y="629728"/>
                </a:cubicBezTo>
                <a:cubicBezTo>
                  <a:pt x="7834517" y="666386"/>
                  <a:pt x="7884703" y="649097"/>
                  <a:pt x="7824158" y="664234"/>
                </a:cubicBezTo>
                <a:cubicBezTo>
                  <a:pt x="7785052" y="693564"/>
                  <a:pt x="7804030" y="690113"/>
                  <a:pt x="7772400" y="69011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0" name="Picture 6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95" y="100069"/>
            <a:ext cx="1200826" cy="9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6" name="Picture 2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03" y="132881"/>
            <a:ext cx="1107156" cy="91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Go to full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58" y="132881"/>
            <a:ext cx="1281931" cy="95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t="31920" b="34950"/>
          <a:stretch/>
        </p:blipFill>
        <p:spPr bwMode="auto">
          <a:xfrm>
            <a:off x="903888" y="1713625"/>
            <a:ext cx="7104993" cy="120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609600"/>
            <a:ext cx="39077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Motivating Example: Brushed DC Motor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950" y="1067294"/>
            <a:ext cx="86348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Most electric motors fit into this same framework such as brushless DC, wound field DC, AC, stepper motor, induction motor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950" y="2914788"/>
            <a:ext cx="301415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Complication is that the other  motor types have multiple windings (phases)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l="47878" b="17265"/>
          <a:stretch/>
        </p:blipFill>
        <p:spPr bwMode="auto">
          <a:xfrm>
            <a:off x="5232222" y="2914788"/>
            <a:ext cx="3541599" cy="337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l="2540" t="27757" r="52607" b="19024"/>
          <a:stretch/>
        </p:blipFill>
        <p:spPr bwMode="auto">
          <a:xfrm>
            <a:off x="862527" y="3838524"/>
            <a:ext cx="1396141" cy="99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62893" y="4626047"/>
            <a:ext cx="275139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 electronic or mechanical commutation is required to switch between phases to produce torque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l="2540" t="27757" r="52607" b="19024"/>
          <a:stretch/>
        </p:blipFill>
        <p:spPr bwMode="auto">
          <a:xfrm>
            <a:off x="862527" y="4832450"/>
            <a:ext cx="1396141" cy="99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l="2540" t="27757" r="52607" b="19024"/>
          <a:stretch/>
        </p:blipFill>
        <p:spPr bwMode="auto">
          <a:xfrm>
            <a:off x="862527" y="5826376"/>
            <a:ext cx="1396141" cy="99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05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62000"/>
            <a:ext cx="83343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095123" y="5526453"/>
            <a:ext cx="343938" cy="55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1809750" y="1823978"/>
            <a:ext cx="485775" cy="249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1515" y="1694762"/>
            <a:ext cx="106471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Consider </a:t>
            </a:r>
          </a:p>
          <a:p>
            <a:r>
              <a:rPr lang="en-US" dirty="0" smtClean="0"/>
              <a:t>this first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14325" y="2000250"/>
            <a:ext cx="714375" cy="2028825"/>
          </a:xfrm>
          <a:custGeom>
            <a:avLst/>
            <a:gdLst>
              <a:gd name="connsiteX0" fmla="*/ 714375 w 714375"/>
              <a:gd name="connsiteY0" fmla="*/ 2028825 h 2028825"/>
              <a:gd name="connsiteX1" fmla="*/ 600075 w 714375"/>
              <a:gd name="connsiteY1" fmla="*/ 1962150 h 2028825"/>
              <a:gd name="connsiteX2" fmla="*/ 561975 w 714375"/>
              <a:gd name="connsiteY2" fmla="*/ 1943100 h 2028825"/>
              <a:gd name="connsiteX3" fmla="*/ 485775 w 714375"/>
              <a:gd name="connsiteY3" fmla="*/ 1895475 h 2028825"/>
              <a:gd name="connsiteX4" fmla="*/ 438150 w 714375"/>
              <a:gd name="connsiteY4" fmla="*/ 1857375 h 2028825"/>
              <a:gd name="connsiteX5" fmla="*/ 361950 w 714375"/>
              <a:gd name="connsiteY5" fmla="*/ 1809750 h 2028825"/>
              <a:gd name="connsiteX6" fmla="*/ 333375 w 714375"/>
              <a:gd name="connsiteY6" fmla="*/ 1790700 h 2028825"/>
              <a:gd name="connsiteX7" fmla="*/ 314325 w 714375"/>
              <a:gd name="connsiteY7" fmla="*/ 1762125 h 2028825"/>
              <a:gd name="connsiteX8" fmla="*/ 209550 w 714375"/>
              <a:gd name="connsiteY8" fmla="*/ 1685925 h 2028825"/>
              <a:gd name="connsiteX9" fmla="*/ 190500 w 714375"/>
              <a:gd name="connsiteY9" fmla="*/ 1657350 h 2028825"/>
              <a:gd name="connsiteX10" fmla="*/ 161925 w 714375"/>
              <a:gd name="connsiteY10" fmla="*/ 1533525 h 2028825"/>
              <a:gd name="connsiteX11" fmla="*/ 142875 w 714375"/>
              <a:gd name="connsiteY11" fmla="*/ 1485900 h 2028825"/>
              <a:gd name="connsiteX12" fmla="*/ 133350 w 714375"/>
              <a:gd name="connsiteY12" fmla="*/ 1457325 h 2028825"/>
              <a:gd name="connsiteX13" fmla="*/ 76200 w 714375"/>
              <a:gd name="connsiteY13" fmla="*/ 1314450 h 2028825"/>
              <a:gd name="connsiteX14" fmla="*/ 66675 w 714375"/>
              <a:gd name="connsiteY14" fmla="*/ 1219200 h 2028825"/>
              <a:gd name="connsiteX15" fmla="*/ 38100 w 714375"/>
              <a:gd name="connsiteY15" fmla="*/ 1123950 h 2028825"/>
              <a:gd name="connsiteX16" fmla="*/ 28575 w 714375"/>
              <a:gd name="connsiteY16" fmla="*/ 1057275 h 2028825"/>
              <a:gd name="connsiteX17" fmla="*/ 9525 w 714375"/>
              <a:gd name="connsiteY17" fmla="*/ 1009650 h 2028825"/>
              <a:gd name="connsiteX18" fmla="*/ 0 w 714375"/>
              <a:gd name="connsiteY18" fmla="*/ 733425 h 2028825"/>
              <a:gd name="connsiteX19" fmla="*/ 9525 w 714375"/>
              <a:gd name="connsiteY19" fmla="*/ 476250 h 2028825"/>
              <a:gd name="connsiteX20" fmla="*/ 28575 w 714375"/>
              <a:gd name="connsiteY20" fmla="*/ 447675 h 2028825"/>
              <a:gd name="connsiteX21" fmla="*/ 38100 w 714375"/>
              <a:gd name="connsiteY21" fmla="*/ 342900 h 2028825"/>
              <a:gd name="connsiteX22" fmla="*/ 47625 w 714375"/>
              <a:gd name="connsiteY22" fmla="*/ 304800 h 2028825"/>
              <a:gd name="connsiteX23" fmla="*/ 57150 w 714375"/>
              <a:gd name="connsiteY23" fmla="*/ 238125 h 2028825"/>
              <a:gd name="connsiteX24" fmla="*/ 76200 w 714375"/>
              <a:gd name="connsiteY24" fmla="*/ 209550 h 2028825"/>
              <a:gd name="connsiteX25" fmla="*/ 85725 w 714375"/>
              <a:gd name="connsiteY25" fmla="*/ 180975 h 2028825"/>
              <a:gd name="connsiteX26" fmla="*/ 104775 w 714375"/>
              <a:gd name="connsiteY26" fmla="*/ 152400 h 2028825"/>
              <a:gd name="connsiteX27" fmla="*/ 142875 w 714375"/>
              <a:gd name="connsiteY27" fmla="*/ 85725 h 2028825"/>
              <a:gd name="connsiteX28" fmla="*/ 171450 w 714375"/>
              <a:gd name="connsiteY28" fmla="*/ 76200 h 2028825"/>
              <a:gd name="connsiteX29" fmla="*/ 200025 w 714375"/>
              <a:gd name="connsiteY29" fmla="*/ 47625 h 2028825"/>
              <a:gd name="connsiteX30" fmla="*/ 219075 w 714375"/>
              <a:gd name="connsiteY30" fmla="*/ 19050 h 2028825"/>
              <a:gd name="connsiteX31" fmla="*/ 304800 w 714375"/>
              <a:gd name="connsiteY31" fmla="*/ 9525 h 2028825"/>
              <a:gd name="connsiteX32" fmla="*/ 333375 w 714375"/>
              <a:gd name="connsiteY32" fmla="*/ 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14375" h="2028825">
                <a:moveTo>
                  <a:pt x="714375" y="2028825"/>
                </a:moveTo>
                <a:cubicBezTo>
                  <a:pt x="627289" y="2011408"/>
                  <a:pt x="698492" y="2033726"/>
                  <a:pt x="600075" y="1962150"/>
                </a:cubicBezTo>
                <a:cubicBezTo>
                  <a:pt x="588592" y="1953799"/>
                  <a:pt x="574240" y="1950254"/>
                  <a:pt x="561975" y="1943100"/>
                </a:cubicBezTo>
                <a:cubicBezTo>
                  <a:pt x="536102" y="1928008"/>
                  <a:pt x="510402" y="1912524"/>
                  <a:pt x="485775" y="1895475"/>
                </a:cubicBezTo>
                <a:cubicBezTo>
                  <a:pt x="469060" y="1883903"/>
                  <a:pt x="454865" y="1868947"/>
                  <a:pt x="438150" y="1857375"/>
                </a:cubicBezTo>
                <a:cubicBezTo>
                  <a:pt x="413523" y="1840326"/>
                  <a:pt x="387350" y="1825625"/>
                  <a:pt x="361950" y="1809750"/>
                </a:cubicBezTo>
                <a:cubicBezTo>
                  <a:pt x="352242" y="1803683"/>
                  <a:pt x="342900" y="1797050"/>
                  <a:pt x="333375" y="1790700"/>
                </a:cubicBezTo>
                <a:cubicBezTo>
                  <a:pt x="327025" y="1781175"/>
                  <a:pt x="322834" y="1769783"/>
                  <a:pt x="314325" y="1762125"/>
                </a:cubicBezTo>
                <a:cubicBezTo>
                  <a:pt x="283840" y="1734688"/>
                  <a:pt x="244758" y="1709397"/>
                  <a:pt x="209550" y="1685925"/>
                </a:cubicBezTo>
                <a:cubicBezTo>
                  <a:pt x="203200" y="1676400"/>
                  <a:pt x="194412" y="1668108"/>
                  <a:pt x="190500" y="1657350"/>
                </a:cubicBezTo>
                <a:cubicBezTo>
                  <a:pt x="149022" y="1543286"/>
                  <a:pt x="188025" y="1620525"/>
                  <a:pt x="161925" y="1533525"/>
                </a:cubicBezTo>
                <a:cubicBezTo>
                  <a:pt x="157012" y="1517148"/>
                  <a:pt x="148878" y="1501909"/>
                  <a:pt x="142875" y="1485900"/>
                </a:cubicBezTo>
                <a:cubicBezTo>
                  <a:pt x="139350" y="1476499"/>
                  <a:pt x="137079" y="1466647"/>
                  <a:pt x="133350" y="1457325"/>
                </a:cubicBezTo>
                <a:cubicBezTo>
                  <a:pt x="54828" y="1261020"/>
                  <a:pt x="157311" y="1530747"/>
                  <a:pt x="76200" y="1314450"/>
                </a:cubicBezTo>
                <a:cubicBezTo>
                  <a:pt x="73025" y="1282700"/>
                  <a:pt x="71188" y="1250788"/>
                  <a:pt x="66675" y="1219200"/>
                </a:cubicBezTo>
                <a:cubicBezTo>
                  <a:pt x="63076" y="1194008"/>
                  <a:pt x="44729" y="1143836"/>
                  <a:pt x="38100" y="1123950"/>
                </a:cubicBezTo>
                <a:cubicBezTo>
                  <a:pt x="34925" y="1101725"/>
                  <a:pt x="34020" y="1079055"/>
                  <a:pt x="28575" y="1057275"/>
                </a:cubicBezTo>
                <a:cubicBezTo>
                  <a:pt x="24428" y="1040688"/>
                  <a:pt x="11028" y="1026682"/>
                  <a:pt x="9525" y="1009650"/>
                </a:cubicBezTo>
                <a:cubicBezTo>
                  <a:pt x="1427" y="917877"/>
                  <a:pt x="3175" y="825500"/>
                  <a:pt x="0" y="733425"/>
                </a:cubicBezTo>
                <a:cubicBezTo>
                  <a:pt x="3175" y="647700"/>
                  <a:pt x="989" y="561608"/>
                  <a:pt x="9525" y="476250"/>
                </a:cubicBezTo>
                <a:cubicBezTo>
                  <a:pt x="10664" y="464859"/>
                  <a:pt x="26176" y="458869"/>
                  <a:pt x="28575" y="447675"/>
                </a:cubicBezTo>
                <a:cubicBezTo>
                  <a:pt x="35923" y="413384"/>
                  <a:pt x="33465" y="377661"/>
                  <a:pt x="38100" y="342900"/>
                </a:cubicBezTo>
                <a:cubicBezTo>
                  <a:pt x="39830" y="329924"/>
                  <a:pt x="45283" y="317680"/>
                  <a:pt x="47625" y="304800"/>
                </a:cubicBezTo>
                <a:cubicBezTo>
                  <a:pt x="51641" y="282711"/>
                  <a:pt x="50699" y="259629"/>
                  <a:pt x="57150" y="238125"/>
                </a:cubicBezTo>
                <a:cubicBezTo>
                  <a:pt x="60439" y="227160"/>
                  <a:pt x="71080" y="219789"/>
                  <a:pt x="76200" y="209550"/>
                </a:cubicBezTo>
                <a:cubicBezTo>
                  <a:pt x="80690" y="200570"/>
                  <a:pt x="81235" y="189955"/>
                  <a:pt x="85725" y="180975"/>
                </a:cubicBezTo>
                <a:cubicBezTo>
                  <a:pt x="90845" y="170736"/>
                  <a:pt x="99655" y="162639"/>
                  <a:pt x="104775" y="152400"/>
                </a:cubicBezTo>
                <a:cubicBezTo>
                  <a:pt x="122409" y="117132"/>
                  <a:pt x="103392" y="118628"/>
                  <a:pt x="142875" y="85725"/>
                </a:cubicBezTo>
                <a:cubicBezTo>
                  <a:pt x="150588" y="79297"/>
                  <a:pt x="161925" y="79375"/>
                  <a:pt x="171450" y="76200"/>
                </a:cubicBezTo>
                <a:cubicBezTo>
                  <a:pt x="180975" y="66675"/>
                  <a:pt x="191401" y="57973"/>
                  <a:pt x="200025" y="47625"/>
                </a:cubicBezTo>
                <a:cubicBezTo>
                  <a:pt x="207354" y="38831"/>
                  <a:pt x="208317" y="22962"/>
                  <a:pt x="219075" y="19050"/>
                </a:cubicBezTo>
                <a:cubicBezTo>
                  <a:pt x="246095" y="9225"/>
                  <a:pt x="276225" y="12700"/>
                  <a:pt x="304800" y="9525"/>
                </a:cubicBezTo>
                <a:lnTo>
                  <a:pt x="333375" y="0"/>
                </a:ln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82961"/>
              </p:ext>
            </p:extLst>
          </p:nvPr>
        </p:nvGraphicFramePr>
        <p:xfrm>
          <a:off x="3984170" y="4772025"/>
          <a:ext cx="18891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12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170" y="4772025"/>
                        <a:ext cx="188913" cy="273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3257550" y="5010150"/>
            <a:ext cx="1692822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100491"/>
              </p:ext>
            </p:extLst>
          </p:nvPr>
        </p:nvGraphicFramePr>
        <p:xfrm>
          <a:off x="3921125" y="6016625"/>
          <a:ext cx="34004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13" name="Equation" r:id="rId7" imgW="2057400" imgH="190440" progId="Equation.DSMT4">
                  <p:embed/>
                </p:oleObj>
              </mc:Choice>
              <mc:Fallback>
                <p:oleObj name="Equation" r:id="rId7" imgW="205740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6016625"/>
                        <a:ext cx="3400425" cy="3159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4647" y="1042138"/>
            <a:ext cx="16366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Original System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4749" t="19295" b="66937"/>
          <a:stretch/>
        </p:blipFill>
        <p:spPr bwMode="auto">
          <a:xfrm>
            <a:off x="1416241" y="241713"/>
            <a:ext cx="6271720" cy="70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398088" y="1706745"/>
            <a:ext cx="8029575" cy="2956035"/>
            <a:chOff x="228600" y="2829911"/>
            <a:chExt cx="8029575" cy="295603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2829911"/>
              <a:ext cx="8029575" cy="269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632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1582172"/>
                </p:ext>
              </p:extLst>
            </p:nvPr>
          </p:nvGraphicFramePr>
          <p:xfrm>
            <a:off x="5554717" y="3182007"/>
            <a:ext cx="3810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30" name="Equation" r:id="rId5" imgW="114120" imgH="164880" progId="Equation.DSMT4">
                    <p:embed/>
                  </p:oleObj>
                </mc:Choice>
                <mc:Fallback>
                  <p:oleObj name="Equation" r:id="rId5" imgW="114120" imgH="1648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4717" y="3182007"/>
                          <a:ext cx="3810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 flipV="1">
              <a:off x="4398579" y="4028092"/>
              <a:ext cx="0" cy="175785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98577" y="5785946"/>
              <a:ext cx="293238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30965" y="4729657"/>
              <a:ext cx="0" cy="10562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376262"/>
              </p:ext>
            </p:extLst>
          </p:nvPr>
        </p:nvGraphicFramePr>
        <p:xfrm>
          <a:off x="1908293" y="2472026"/>
          <a:ext cx="697450" cy="43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1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8293" y="2472026"/>
                        <a:ext cx="697450" cy="43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94091" y="1706745"/>
            <a:ext cx="3799490" cy="330666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007710"/>
              </p:ext>
            </p:extLst>
          </p:nvPr>
        </p:nvGraphicFramePr>
        <p:xfrm>
          <a:off x="4051554" y="4843913"/>
          <a:ext cx="348456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2" name="Equation" r:id="rId9" imgW="2108160" imgH="406080" progId="Equation.DSMT4">
                  <p:embed/>
                </p:oleObj>
              </mc:Choice>
              <mc:Fallback>
                <p:oleObj name="Equation" r:id="rId9" imgW="210816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554" y="4843913"/>
                        <a:ext cx="3484563" cy="671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585554" y="1706745"/>
            <a:ext cx="1014219" cy="330666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894543"/>
              </p:ext>
            </p:extLst>
          </p:nvPr>
        </p:nvGraphicFramePr>
        <p:xfrm>
          <a:off x="2204413" y="4820060"/>
          <a:ext cx="16160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3" name="Equation" r:id="rId11" imgW="977760" imgH="406080" progId="Equation.DSMT4">
                  <p:embed/>
                </p:oleObj>
              </mc:Choice>
              <mc:Fallback>
                <p:oleObj name="Equation" r:id="rId11" imgW="97776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413" y="4820060"/>
                        <a:ext cx="1616075" cy="673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 rot="5400000">
            <a:off x="4783117" y="3186848"/>
            <a:ext cx="281808" cy="51528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288727"/>
              </p:ext>
            </p:extLst>
          </p:nvPr>
        </p:nvGraphicFramePr>
        <p:xfrm>
          <a:off x="3082551" y="5903415"/>
          <a:ext cx="37353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4" name="Equation" r:id="rId13" imgW="2260440" imgH="368280" progId="Equation.DSMT4">
                  <p:embed/>
                </p:oleObj>
              </mc:Choice>
              <mc:Fallback>
                <p:oleObj name="Equation" r:id="rId13" imgW="2260440" imgH="368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551" y="5903415"/>
                        <a:ext cx="3735387" cy="609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3432756" y="2033747"/>
            <a:ext cx="571693" cy="646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17" idx="3"/>
          </p:cNvCxnSpPr>
          <p:nvPr/>
        </p:nvCxnSpPr>
        <p:spPr>
          <a:xfrm flipV="1">
            <a:off x="1213954" y="2585472"/>
            <a:ext cx="2302525" cy="24279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13954" y="5013405"/>
            <a:ext cx="0" cy="8907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345262"/>
              </p:ext>
            </p:extLst>
          </p:nvPr>
        </p:nvGraphicFramePr>
        <p:xfrm>
          <a:off x="398088" y="5904183"/>
          <a:ext cx="241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5" name="Equation" r:id="rId15" imgW="1460160" imgH="368280" progId="Equation.DSMT4">
                  <p:embed/>
                </p:oleObj>
              </mc:Choice>
              <mc:Fallback>
                <p:oleObj name="Equation" r:id="rId15" imgW="1460160" imgH="3682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88" y="5904183"/>
                        <a:ext cx="2413000" cy="609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393"/>
          <a:stretch>
            <a:fillRect/>
          </a:stretch>
        </p:blipFill>
        <p:spPr bwMode="auto">
          <a:xfrm>
            <a:off x="444064" y="186534"/>
            <a:ext cx="8020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75392" y="1142942"/>
            <a:ext cx="18887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i.e. add zero to (7)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2370630" y="2092922"/>
            <a:ext cx="822373" cy="117944"/>
          </a:xfrm>
          <a:custGeom>
            <a:avLst/>
            <a:gdLst>
              <a:gd name="connsiteX0" fmla="*/ 0 w 822373"/>
              <a:gd name="connsiteY0" fmla="*/ 117944 h 117944"/>
              <a:gd name="connsiteX1" fmla="*/ 448574 w 822373"/>
              <a:gd name="connsiteY1" fmla="*/ 92065 h 117944"/>
              <a:gd name="connsiteX2" fmla="*/ 483079 w 822373"/>
              <a:gd name="connsiteY2" fmla="*/ 83438 h 117944"/>
              <a:gd name="connsiteX3" fmla="*/ 543464 w 822373"/>
              <a:gd name="connsiteY3" fmla="*/ 74812 h 117944"/>
              <a:gd name="connsiteX4" fmla="*/ 646981 w 822373"/>
              <a:gd name="connsiteY4" fmla="*/ 48933 h 117944"/>
              <a:gd name="connsiteX5" fmla="*/ 724619 w 822373"/>
              <a:gd name="connsiteY5" fmla="*/ 40306 h 117944"/>
              <a:gd name="connsiteX6" fmla="*/ 819509 w 822373"/>
              <a:gd name="connsiteY6" fmla="*/ 40306 h 11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373" h="117944">
                <a:moveTo>
                  <a:pt x="0" y="117944"/>
                </a:moveTo>
                <a:lnTo>
                  <a:pt x="448574" y="92065"/>
                </a:lnTo>
                <a:cubicBezTo>
                  <a:pt x="460400" y="91220"/>
                  <a:pt x="471415" y="85559"/>
                  <a:pt x="483079" y="83438"/>
                </a:cubicBezTo>
                <a:cubicBezTo>
                  <a:pt x="503084" y="79801"/>
                  <a:pt x="523408" y="78155"/>
                  <a:pt x="543464" y="74812"/>
                </a:cubicBezTo>
                <a:cubicBezTo>
                  <a:pt x="751110" y="40206"/>
                  <a:pt x="366921" y="101446"/>
                  <a:pt x="646981" y="48933"/>
                </a:cubicBezTo>
                <a:cubicBezTo>
                  <a:pt x="672574" y="44134"/>
                  <a:pt x="698710" y="42897"/>
                  <a:pt x="724619" y="40306"/>
                </a:cubicBezTo>
                <a:cubicBezTo>
                  <a:pt x="822373" y="30531"/>
                  <a:pt x="819509" y="0"/>
                  <a:pt x="819509" y="40306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3639586" y="1536029"/>
            <a:ext cx="801384" cy="55887"/>
          </a:xfrm>
          <a:custGeom>
            <a:avLst/>
            <a:gdLst>
              <a:gd name="connsiteX0" fmla="*/ 59512 w 801384"/>
              <a:gd name="connsiteY0" fmla="*/ 27856 h 55887"/>
              <a:gd name="connsiteX1" fmla="*/ 180282 w 801384"/>
              <a:gd name="connsiteY1" fmla="*/ 36482 h 55887"/>
              <a:gd name="connsiteX2" fmla="*/ 266546 w 801384"/>
              <a:gd name="connsiteY2" fmla="*/ 27856 h 55887"/>
              <a:gd name="connsiteX3" fmla="*/ 663361 w 801384"/>
              <a:gd name="connsiteY3" fmla="*/ 45109 h 55887"/>
              <a:gd name="connsiteX4" fmla="*/ 697867 w 801384"/>
              <a:gd name="connsiteY4" fmla="*/ 53735 h 55887"/>
              <a:gd name="connsiteX5" fmla="*/ 801384 w 801384"/>
              <a:gd name="connsiteY5" fmla="*/ 53735 h 5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84" h="55887">
                <a:moveTo>
                  <a:pt x="59512" y="27856"/>
                </a:moveTo>
                <a:cubicBezTo>
                  <a:pt x="282366" y="0"/>
                  <a:pt x="0" y="25215"/>
                  <a:pt x="180282" y="36482"/>
                </a:cubicBezTo>
                <a:cubicBezTo>
                  <a:pt x="209124" y="38285"/>
                  <a:pt x="237791" y="30731"/>
                  <a:pt x="266546" y="27856"/>
                </a:cubicBezTo>
                <a:lnTo>
                  <a:pt x="663361" y="45109"/>
                </a:lnTo>
                <a:cubicBezTo>
                  <a:pt x="675196" y="45819"/>
                  <a:pt x="686034" y="52995"/>
                  <a:pt x="697867" y="53735"/>
                </a:cubicBezTo>
                <a:cubicBezTo>
                  <a:pt x="732305" y="55887"/>
                  <a:pt x="766878" y="53735"/>
                  <a:pt x="801384" y="5373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5700426" y="1520753"/>
            <a:ext cx="439947" cy="17253"/>
          </a:xfrm>
          <a:custGeom>
            <a:avLst/>
            <a:gdLst>
              <a:gd name="connsiteX0" fmla="*/ 0 w 439947"/>
              <a:gd name="connsiteY0" fmla="*/ 8626 h 17253"/>
              <a:gd name="connsiteX1" fmla="*/ 120770 w 439947"/>
              <a:gd name="connsiteY1" fmla="*/ 17253 h 17253"/>
              <a:gd name="connsiteX2" fmla="*/ 163902 w 439947"/>
              <a:gd name="connsiteY2" fmla="*/ 8626 h 17253"/>
              <a:gd name="connsiteX3" fmla="*/ 379563 w 439947"/>
              <a:gd name="connsiteY3" fmla="*/ 0 h 17253"/>
              <a:gd name="connsiteX4" fmla="*/ 439947 w 439947"/>
              <a:gd name="connsiteY4" fmla="*/ 0 h 1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947" h="17253">
                <a:moveTo>
                  <a:pt x="0" y="8626"/>
                </a:moveTo>
                <a:cubicBezTo>
                  <a:pt x="40257" y="11502"/>
                  <a:pt x="80411" y="17253"/>
                  <a:pt x="120770" y="17253"/>
                </a:cubicBezTo>
                <a:cubicBezTo>
                  <a:pt x="135432" y="17253"/>
                  <a:pt x="149272" y="9601"/>
                  <a:pt x="163902" y="8626"/>
                </a:cubicBezTo>
                <a:cubicBezTo>
                  <a:pt x="235687" y="3840"/>
                  <a:pt x="307676" y="2875"/>
                  <a:pt x="379563" y="0"/>
                </a:cubicBezTo>
                <a:cubicBezTo>
                  <a:pt x="429000" y="9887"/>
                  <a:pt x="409581" y="15183"/>
                  <a:pt x="439947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4147672" y="1201576"/>
            <a:ext cx="2306145" cy="370935"/>
          </a:xfrm>
          <a:custGeom>
            <a:avLst/>
            <a:gdLst>
              <a:gd name="connsiteX0" fmla="*/ 2113471 w 2306145"/>
              <a:gd name="connsiteY0" fmla="*/ 112143 h 370935"/>
              <a:gd name="connsiteX1" fmla="*/ 2009954 w 2306145"/>
              <a:gd name="connsiteY1" fmla="*/ 86264 h 370935"/>
              <a:gd name="connsiteX2" fmla="*/ 1915064 w 2306145"/>
              <a:gd name="connsiteY2" fmla="*/ 51758 h 370935"/>
              <a:gd name="connsiteX3" fmla="*/ 1656271 w 2306145"/>
              <a:gd name="connsiteY3" fmla="*/ 34505 h 370935"/>
              <a:gd name="connsiteX4" fmla="*/ 1293962 w 2306145"/>
              <a:gd name="connsiteY4" fmla="*/ 0 h 370935"/>
              <a:gd name="connsiteX5" fmla="*/ 862641 w 2306145"/>
              <a:gd name="connsiteY5" fmla="*/ 17252 h 370935"/>
              <a:gd name="connsiteX6" fmla="*/ 638354 w 2306145"/>
              <a:gd name="connsiteY6" fmla="*/ 34505 h 370935"/>
              <a:gd name="connsiteX7" fmla="*/ 457200 w 2306145"/>
              <a:gd name="connsiteY7" fmla="*/ 34505 h 370935"/>
              <a:gd name="connsiteX8" fmla="*/ 319177 w 2306145"/>
              <a:gd name="connsiteY8" fmla="*/ 94890 h 370935"/>
              <a:gd name="connsiteX9" fmla="*/ 284671 w 2306145"/>
              <a:gd name="connsiteY9" fmla="*/ 86264 h 370935"/>
              <a:gd name="connsiteX10" fmla="*/ 250166 w 2306145"/>
              <a:gd name="connsiteY10" fmla="*/ 94890 h 370935"/>
              <a:gd name="connsiteX11" fmla="*/ 198407 w 2306145"/>
              <a:gd name="connsiteY11" fmla="*/ 103516 h 370935"/>
              <a:gd name="connsiteX12" fmla="*/ 146649 w 2306145"/>
              <a:gd name="connsiteY12" fmla="*/ 120769 h 370935"/>
              <a:gd name="connsiteX13" fmla="*/ 86264 w 2306145"/>
              <a:gd name="connsiteY13" fmla="*/ 172528 h 370935"/>
              <a:gd name="connsiteX14" fmla="*/ 60384 w 2306145"/>
              <a:gd name="connsiteY14" fmla="*/ 189781 h 370935"/>
              <a:gd name="connsiteX15" fmla="*/ 43132 w 2306145"/>
              <a:gd name="connsiteY15" fmla="*/ 224286 h 370935"/>
              <a:gd name="connsiteX16" fmla="*/ 25879 w 2306145"/>
              <a:gd name="connsiteY16" fmla="*/ 250166 h 370935"/>
              <a:gd name="connsiteX17" fmla="*/ 8626 w 2306145"/>
              <a:gd name="connsiteY17" fmla="*/ 319177 h 370935"/>
              <a:gd name="connsiteX18" fmla="*/ 0 w 2306145"/>
              <a:gd name="connsiteY18" fmla="*/ 370935 h 37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6145" h="370935">
                <a:moveTo>
                  <a:pt x="2113471" y="112143"/>
                </a:moveTo>
                <a:cubicBezTo>
                  <a:pt x="1809626" y="10859"/>
                  <a:pt x="2306145" y="173379"/>
                  <a:pt x="2009954" y="86264"/>
                </a:cubicBezTo>
                <a:cubicBezTo>
                  <a:pt x="1977665" y="76767"/>
                  <a:pt x="1948366" y="56631"/>
                  <a:pt x="1915064" y="51758"/>
                </a:cubicBezTo>
                <a:cubicBezTo>
                  <a:pt x="1829519" y="39239"/>
                  <a:pt x="1742428" y="41685"/>
                  <a:pt x="1656271" y="34505"/>
                </a:cubicBezTo>
                <a:cubicBezTo>
                  <a:pt x="1535374" y="24430"/>
                  <a:pt x="1293962" y="0"/>
                  <a:pt x="1293962" y="0"/>
                </a:cubicBezTo>
                <a:lnTo>
                  <a:pt x="862641" y="17252"/>
                </a:lnTo>
                <a:cubicBezTo>
                  <a:pt x="787761" y="21193"/>
                  <a:pt x="638354" y="34505"/>
                  <a:pt x="638354" y="34505"/>
                </a:cubicBezTo>
                <a:cubicBezTo>
                  <a:pt x="567810" y="20397"/>
                  <a:pt x="553924" y="13779"/>
                  <a:pt x="457200" y="34505"/>
                </a:cubicBezTo>
                <a:cubicBezTo>
                  <a:pt x="423545" y="41717"/>
                  <a:pt x="359001" y="74978"/>
                  <a:pt x="319177" y="94890"/>
                </a:cubicBezTo>
                <a:cubicBezTo>
                  <a:pt x="307675" y="92015"/>
                  <a:pt x="296527" y="86264"/>
                  <a:pt x="284671" y="86264"/>
                </a:cubicBezTo>
                <a:cubicBezTo>
                  <a:pt x="272815" y="86264"/>
                  <a:pt x="261791" y="92565"/>
                  <a:pt x="250166" y="94890"/>
                </a:cubicBezTo>
                <a:cubicBezTo>
                  <a:pt x="233015" y="98320"/>
                  <a:pt x="215660" y="100641"/>
                  <a:pt x="198407" y="103516"/>
                </a:cubicBezTo>
                <a:cubicBezTo>
                  <a:pt x="181154" y="109267"/>
                  <a:pt x="162915" y="112636"/>
                  <a:pt x="146649" y="120769"/>
                </a:cubicBezTo>
                <a:cubicBezTo>
                  <a:pt x="114342" y="136923"/>
                  <a:pt x="112163" y="150946"/>
                  <a:pt x="86264" y="172528"/>
                </a:cubicBezTo>
                <a:cubicBezTo>
                  <a:pt x="78299" y="179165"/>
                  <a:pt x="69011" y="184030"/>
                  <a:pt x="60384" y="189781"/>
                </a:cubicBezTo>
                <a:cubicBezTo>
                  <a:pt x="54633" y="201283"/>
                  <a:pt x="49512" y="213121"/>
                  <a:pt x="43132" y="224286"/>
                </a:cubicBezTo>
                <a:cubicBezTo>
                  <a:pt x="37988" y="233288"/>
                  <a:pt x="29422" y="240422"/>
                  <a:pt x="25879" y="250166"/>
                </a:cubicBezTo>
                <a:cubicBezTo>
                  <a:pt x="17776" y="272450"/>
                  <a:pt x="8626" y="319177"/>
                  <a:pt x="8626" y="319177"/>
                </a:cubicBezTo>
                <a:cubicBezTo>
                  <a:pt x="18513" y="368614"/>
                  <a:pt x="30366" y="355752"/>
                  <a:pt x="0" y="37093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5971687" y="1322345"/>
            <a:ext cx="306709" cy="189781"/>
          </a:xfrm>
          <a:custGeom>
            <a:avLst/>
            <a:gdLst>
              <a:gd name="connsiteX0" fmla="*/ 306709 w 306709"/>
              <a:gd name="connsiteY0" fmla="*/ 0 h 189781"/>
              <a:gd name="connsiteX1" fmla="*/ 246324 w 306709"/>
              <a:gd name="connsiteY1" fmla="*/ 25880 h 189781"/>
              <a:gd name="connsiteX2" fmla="*/ 220445 w 306709"/>
              <a:gd name="connsiteY2" fmla="*/ 43132 h 189781"/>
              <a:gd name="connsiteX3" fmla="*/ 168686 w 306709"/>
              <a:gd name="connsiteY3" fmla="*/ 51759 h 189781"/>
              <a:gd name="connsiteX4" fmla="*/ 73796 w 306709"/>
              <a:gd name="connsiteY4" fmla="*/ 69012 h 189781"/>
              <a:gd name="connsiteX5" fmla="*/ 47917 w 306709"/>
              <a:gd name="connsiteY5" fmla="*/ 86264 h 189781"/>
              <a:gd name="connsiteX6" fmla="*/ 30664 w 306709"/>
              <a:gd name="connsiteY6" fmla="*/ 155276 h 189781"/>
              <a:gd name="connsiteX7" fmla="*/ 4785 w 306709"/>
              <a:gd name="connsiteY7" fmla="*/ 189781 h 1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709" h="189781">
                <a:moveTo>
                  <a:pt x="306709" y="0"/>
                </a:moveTo>
                <a:cubicBezTo>
                  <a:pt x="286581" y="8627"/>
                  <a:pt x="265911" y="16086"/>
                  <a:pt x="246324" y="25880"/>
                </a:cubicBezTo>
                <a:cubicBezTo>
                  <a:pt x="237051" y="30516"/>
                  <a:pt x="230280" y="39854"/>
                  <a:pt x="220445" y="43132"/>
                </a:cubicBezTo>
                <a:cubicBezTo>
                  <a:pt x="203852" y="48663"/>
                  <a:pt x="185895" y="48630"/>
                  <a:pt x="168686" y="51759"/>
                </a:cubicBezTo>
                <a:cubicBezTo>
                  <a:pt x="36047" y="75875"/>
                  <a:pt x="226332" y="43587"/>
                  <a:pt x="73796" y="69012"/>
                </a:cubicBezTo>
                <a:cubicBezTo>
                  <a:pt x="65170" y="74763"/>
                  <a:pt x="49062" y="75960"/>
                  <a:pt x="47917" y="86264"/>
                </a:cubicBezTo>
                <a:cubicBezTo>
                  <a:pt x="39126" y="165374"/>
                  <a:pt x="102071" y="137423"/>
                  <a:pt x="30664" y="155276"/>
                </a:cubicBezTo>
                <a:cubicBezTo>
                  <a:pt x="0" y="175719"/>
                  <a:pt x="4785" y="162161"/>
                  <a:pt x="4785" y="18978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t="5841"/>
          <a:stretch>
            <a:fillRect/>
          </a:stretch>
        </p:blipFill>
        <p:spPr bwMode="auto">
          <a:xfrm>
            <a:off x="273268" y="2866656"/>
            <a:ext cx="8305800" cy="24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478823"/>
              </p:ext>
            </p:extLst>
          </p:nvPr>
        </p:nvGraphicFramePr>
        <p:xfrm>
          <a:off x="5759668" y="3095256"/>
          <a:ext cx="3810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3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668" y="3095256"/>
                        <a:ext cx="3810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11668" y="2409456"/>
            <a:ext cx="355860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System after adding and subtracting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70234" y="783194"/>
            <a:ext cx="22428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564250" y="3965140"/>
            <a:ext cx="0" cy="1407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64250" y="5382879"/>
            <a:ext cx="34841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48432" y="4315923"/>
            <a:ext cx="0" cy="10562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306044"/>
              </p:ext>
            </p:extLst>
          </p:nvPr>
        </p:nvGraphicFramePr>
        <p:xfrm>
          <a:off x="1387529" y="3531753"/>
          <a:ext cx="6985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4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529" y="3531753"/>
                        <a:ext cx="698500" cy="433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2935005" y="3024603"/>
            <a:ext cx="896018" cy="790622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159876" y="3815226"/>
            <a:ext cx="1033127" cy="8534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286129"/>
              </p:ext>
            </p:extLst>
          </p:nvPr>
        </p:nvGraphicFramePr>
        <p:xfrm>
          <a:off x="28960" y="4641198"/>
          <a:ext cx="3802063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5" name="Equation" r:id="rId9" imgW="2628720" imgH="660240" progId="Equation.DSMT4">
                  <p:embed/>
                </p:oleObj>
              </mc:Choice>
              <mc:Fallback>
                <p:oleObj name="Equation" r:id="rId9" imgW="2628720" imgH="660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0" y="4641198"/>
                        <a:ext cx="3802063" cy="9540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43653"/>
              </p:ext>
            </p:extLst>
          </p:nvPr>
        </p:nvGraphicFramePr>
        <p:xfrm>
          <a:off x="2935005" y="6037482"/>
          <a:ext cx="49403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6" name="Equation" r:id="rId11" imgW="3416040" imgH="431640" progId="Equation.DSMT4">
                  <p:embed/>
                </p:oleObj>
              </mc:Choice>
              <mc:Fallback>
                <p:oleObj name="Equation" r:id="rId11" imgW="3416040" imgH="4316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005" y="6037482"/>
                        <a:ext cx="4940300" cy="6238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H="1" flipV="1">
            <a:off x="7339468" y="4844067"/>
            <a:ext cx="180285" cy="119412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950136" y="3424025"/>
            <a:ext cx="1720098" cy="272452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470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4329" b="43579"/>
          <a:stretch/>
        </p:blipFill>
        <p:spPr bwMode="auto">
          <a:xfrm>
            <a:off x="76200" y="1371600"/>
            <a:ext cx="7696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2560608" y="1423358"/>
            <a:ext cx="1889562" cy="750499"/>
          </a:xfrm>
          <a:custGeom>
            <a:avLst/>
            <a:gdLst>
              <a:gd name="connsiteX0" fmla="*/ 0 w 1889562"/>
              <a:gd name="connsiteY0" fmla="*/ 0 h 750499"/>
              <a:gd name="connsiteX1" fmla="*/ 86264 w 1889562"/>
              <a:gd name="connsiteY1" fmla="*/ 60385 h 750499"/>
              <a:gd name="connsiteX2" fmla="*/ 267418 w 1889562"/>
              <a:gd name="connsiteY2" fmla="*/ 138023 h 750499"/>
              <a:gd name="connsiteX3" fmla="*/ 431320 w 1889562"/>
              <a:gd name="connsiteY3" fmla="*/ 181155 h 750499"/>
              <a:gd name="connsiteX4" fmla="*/ 508958 w 1889562"/>
              <a:gd name="connsiteY4" fmla="*/ 207034 h 750499"/>
              <a:gd name="connsiteX5" fmla="*/ 810883 w 1889562"/>
              <a:gd name="connsiteY5" fmla="*/ 224287 h 750499"/>
              <a:gd name="connsiteX6" fmla="*/ 966158 w 1889562"/>
              <a:gd name="connsiteY6" fmla="*/ 207034 h 750499"/>
              <a:gd name="connsiteX7" fmla="*/ 1017917 w 1889562"/>
              <a:gd name="connsiteY7" fmla="*/ 189782 h 750499"/>
              <a:gd name="connsiteX8" fmla="*/ 1086928 w 1889562"/>
              <a:gd name="connsiteY8" fmla="*/ 172529 h 750499"/>
              <a:gd name="connsiteX9" fmla="*/ 1293962 w 1889562"/>
              <a:gd name="connsiteY9" fmla="*/ 163902 h 750499"/>
              <a:gd name="connsiteX10" fmla="*/ 1337094 w 1889562"/>
              <a:gd name="connsiteY10" fmla="*/ 155276 h 750499"/>
              <a:gd name="connsiteX11" fmla="*/ 1371600 w 1889562"/>
              <a:gd name="connsiteY11" fmla="*/ 146650 h 750499"/>
              <a:gd name="connsiteX12" fmla="*/ 1544128 w 1889562"/>
              <a:gd name="connsiteY12" fmla="*/ 138023 h 750499"/>
              <a:gd name="connsiteX13" fmla="*/ 1587260 w 1889562"/>
              <a:gd name="connsiteY13" fmla="*/ 146650 h 750499"/>
              <a:gd name="connsiteX14" fmla="*/ 1613139 w 1889562"/>
              <a:gd name="connsiteY14" fmla="*/ 163902 h 750499"/>
              <a:gd name="connsiteX15" fmla="*/ 1682150 w 1889562"/>
              <a:gd name="connsiteY15" fmla="*/ 172529 h 750499"/>
              <a:gd name="connsiteX16" fmla="*/ 1708030 w 1889562"/>
              <a:gd name="connsiteY16" fmla="*/ 181155 h 750499"/>
              <a:gd name="connsiteX17" fmla="*/ 1751162 w 1889562"/>
              <a:gd name="connsiteY17" fmla="*/ 215661 h 750499"/>
              <a:gd name="connsiteX18" fmla="*/ 1759788 w 1889562"/>
              <a:gd name="connsiteY18" fmla="*/ 241540 h 750499"/>
              <a:gd name="connsiteX19" fmla="*/ 1777041 w 1889562"/>
              <a:gd name="connsiteY19" fmla="*/ 284672 h 750499"/>
              <a:gd name="connsiteX20" fmla="*/ 1751162 w 1889562"/>
              <a:gd name="connsiteY20" fmla="*/ 362310 h 750499"/>
              <a:gd name="connsiteX21" fmla="*/ 1742535 w 1889562"/>
              <a:gd name="connsiteY21" fmla="*/ 405442 h 750499"/>
              <a:gd name="connsiteX22" fmla="*/ 1733909 w 1889562"/>
              <a:gd name="connsiteY22" fmla="*/ 431321 h 750499"/>
              <a:gd name="connsiteX23" fmla="*/ 1725283 w 1889562"/>
              <a:gd name="connsiteY23" fmla="*/ 483080 h 750499"/>
              <a:gd name="connsiteX24" fmla="*/ 1742535 w 1889562"/>
              <a:gd name="connsiteY24" fmla="*/ 552091 h 750499"/>
              <a:gd name="connsiteX25" fmla="*/ 1768415 w 1889562"/>
              <a:gd name="connsiteY25" fmla="*/ 586597 h 750499"/>
              <a:gd name="connsiteX26" fmla="*/ 1785667 w 1889562"/>
              <a:gd name="connsiteY26" fmla="*/ 612476 h 750499"/>
              <a:gd name="connsiteX27" fmla="*/ 1846052 w 1889562"/>
              <a:gd name="connsiteY27" fmla="*/ 672861 h 750499"/>
              <a:gd name="connsiteX28" fmla="*/ 1837426 w 1889562"/>
              <a:gd name="connsiteY28" fmla="*/ 707367 h 750499"/>
              <a:gd name="connsiteX29" fmla="*/ 1820173 w 1889562"/>
              <a:gd name="connsiteY29" fmla="*/ 672861 h 750499"/>
              <a:gd name="connsiteX30" fmla="*/ 1794294 w 1889562"/>
              <a:gd name="connsiteY30" fmla="*/ 646982 h 750499"/>
              <a:gd name="connsiteX31" fmla="*/ 1742535 w 1889562"/>
              <a:gd name="connsiteY31" fmla="*/ 629729 h 750499"/>
              <a:gd name="connsiteX32" fmla="*/ 1785667 w 1889562"/>
              <a:gd name="connsiteY32" fmla="*/ 655608 h 750499"/>
              <a:gd name="connsiteX33" fmla="*/ 1811547 w 1889562"/>
              <a:gd name="connsiteY33" fmla="*/ 672861 h 750499"/>
              <a:gd name="connsiteX34" fmla="*/ 1837426 w 1889562"/>
              <a:gd name="connsiteY34" fmla="*/ 698740 h 750499"/>
              <a:gd name="connsiteX35" fmla="*/ 1846052 w 1889562"/>
              <a:gd name="connsiteY35" fmla="*/ 724619 h 750499"/>
              <a:gd name="connsiteX36" fmla="*/ 1871932 w 1889562"/>
              <a:gd name="connsiteY36" fmla="*/ 741872 h 750499"/>
              <a:gd name="connsiteX37" fmla="*/ 1837426 w 1889562"/>
              <a:gd name="connsiteY37" fmla="*/ 672861 h 750499"/>
              <a:gd name="connsiteX38" fmla="*/ 1828800 w 1889562"/>
              <a:gd name="connsiteY38" fmla="*/ 586597 h 7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9562" h="750499">
                <a:moveTo>
                  <a:pt x="0" y="0"/>
                </a:moveTo>
                <a:cubicBezTo>
                  <a:pt x="21646" y="16235"/>
                  <a:pt x="65012" y="49759"/>
                  <a:pt x="86264" y="60385"/>
                </a:cubicBezTo>
                <a:cubicBezTo>
                  <a:pt x="169960" y="102234"/>
                  <a:pt x="164186" y="102116"/>
                  <a:pt x="267418" y="138023"/>
                </a:cubicBezTo>
                <a:cubicBezTo>
                  <a:pt x="398878" y="183748"/>
                  <a:pt x="306890" y="146591"/>
                  <a:pt x="431320" y="181155"/>
                </a:cubicBezTo>
                <a:cubicBezTo>
                  <a:pt x="457604" y="188456"/>
                  <a:pt x="481853" y="203954"/>
                  <a:pt x="508958" y="207034"/>
                </a:cubicBezTo>
                <a:cubicBezTo>
                  <a:pt x="609119" y="218416"/>
                  <a:pt x="710241" y="218536"/>
                  <a:pt x="810883" y="224287"/>
                </a:cubicBezTo>
                <a:cubicBezTo>
                  <a:pt x="862641" y="218536"/>
                  <a:pt x="914790" y="215595"/>
                  <a:pt x="966158" y="207034"/>
                </a:cubicBezTo>
                <a:cubicBezTo>
                  <a:pt x="984097" y="204044"/>
                  <a:pt x="1000664" y="195533"/>
                  <a:pt x="1017917" y="189782"/>
                </a:cubicBezTo>
                <a:cubicBezTo>
                  <a:pt x="1041712" y="181851"/>
                  <a:pt x="1060669" y="174340"/>
                  <a:pt x="1086928" y="172529"/>
                </a:cubicBezTo>
                <a:cubicBezTo>
                  <a:pt x="1155836" y="167777"/>
                  <a:pt x="1224951" y="166778"/>
                  <a:pt x="1293962" y="163902"/>
                </a:cubicBezTo>
                <a:cubicBezTo>
                  <a:pt x="1308339" y="161027"/>
                  <a:pt x="1322781" y="158456"/>
                  <a:pt x="1337094" y="155276"/>
                </a:cubicBezTo>
                <a:cubicBezTo>
                  <a:pt x="1348668" y="152704"/>
                  <a:pt x="1359785" y="147635"/>
                  <a:pt x="1371600" y="146650"/>
                </a:cubicBezTo>
                <a:cubicBezTo>
                  <a:pt x="1428982" y="141868"/>
                  <a:pt x="1486619" y="140899"/>
                  <a:pt x="1544128" y="138023"/>
                </a:cubicBezTo>
                <a:cubicBezTo>
                  <a:pt x="1558505" y="140899"/>
                  <a:pt x="1573531" y="141502"/>
                  <a:pt x="1587260" y="146650"/>
                </a:cubicBezTo>
                <a:cubicBezTo>
                  <a:pt x="1596967" y="150290"/>
                  <a:pt x="1603137" y="161174"/>
                  <a:pt x="1613139" y="163902"/>
                </a:cubicBezTo>
                <a:cubicBezTo>
                  <a:pt x="1635505" y="170002"/>
                  <a:pt x="1659146" y="169653"/>
                  <a:pt x="1682150" y="172529"/>
                </a:cubicBezTo>
                <a:cubicBezTo>
                  <a:pt x="1690777" y="175404"/>
                  <a:pt x="1700929" y="175475"/>
                  <a:pt x="1708030" y="181155"/>
                </a:cubicBezTo>
                <a:cubicBezTo>
                  <a:pt x="1763777" y="225751"/>
                  <a:pt x="1686110" y="193975"/>
                  <a:pt x="1751162" y="215661"/>
                </a:cubicBezTo>
                <a:cubicBezTo>
                  <a:pt x="1754037" y="224287"/>
                  <a:pt x="1756595" y="233026"/>
                  <a:pt x="1759788" y="241540"/>
                </a:cubicBezTo>
                <a:cubicBezTo>
                  <a:pt x="1765225" y="256039"/>
                  <a:pt x="1775331" y="269282"/>
                  <a:pt x="1777041" y="284672"/>
                </a:cubicBezTo>
                <a:cubicBezTo>
                  <a:pt x="1778831" y="300780"/>
                  <a:pt x="1754309" y="351820"/>
                  <a:pt x="1751162" y="362310"/>
                </a:cubicBezTo>
                <a:cubicBezTo>
                  <a:pt x="1746949" y="376354"/>
                  <a:pt x="1746091" y="391218"/>
                  <a:pt x="1742535" y="405442"/>
                </a:cubicBezTo>
                <a:cubicBezTo>
                  <a:pt x="1740330" y="414263"/>
                  <a:pt x="1736784" y="422695"/>
                  <a:pt x="1733909" y="431321"/>
                </a:cubicBezTo>
                <a:cubicBezTo>
                  <a:pt x="1731034" y="448574"/>
                  <a:pt x="1725283" y="465589"/>
                  <a:pt x="1725283" y="483080"/>
                </a:cubicBezTo>
                <a:cubicBezTo>
                  <a:pt x="1725283" y="490178"/>
                  <a:pt x="1735728" y="540179"/>
                  <a:pt x="1742535" y="552091"/>
                </a:cubicBezTo>
                <a:cubicBezTo>
                  <a:pt x="1749668" y="564574"/>
                  <a:pt x="1760058" y="574897"/>
                  <a:pt x="1768415" y="586597"/>
                </a:cubicBezTo>
                <a:cubicBezTo>
                  <a:pt x="1774441" y="595033"/>
                  <a:pt x="1778732" y="604770"/>
                  <a:pt x="1785667" y="612476"/>
                </a:cubicBezTo>
                <a:cubicBezTo>
                  <a:pt x="1804710" y="633635"/>
                  <a:pt x="1846052" y="672861"/>
                  <a:pt x="1846052" y="672861"/>
                </a:cubicBezTo>
                <a:cubicBezTo>
                  <a:pt x="1843177" y="684363"/>
                  <a:pt x="1849282" y="707367"/>
                  <a:pt x="1837426" y="707367"/>
                </a:cubicBezTo>
                <a:cubicBezTo>
                  <a:pt x="1824566" y="707367"/>
                  <a:pt x="1827647" y="683325"/>
                  <a:pt x="1820173" y="672861"/>
                </a:cubicBezTo>
                <a:cubicBezTo>
                  <a:pt x="1813082" y="662934"/>
                  <a:pt x="1804958" y="652907"/>
                  <a:pt x="1794294" y="646982"/>
                </a:cubicBezTo>
                <a:cubicBezTo>
                  <a:pt x="1778396" y="638150"/>
                  <a:pt x="1726940" y="620372"/>
                  <a:pt x="1742535" y="629729"/>
                </a:cubicBezTo>
                <a:cubicBezTo>
                  <a:pt x="1756912" y="638355"/>
                  <a:pt x="1771449" y="646722"/>
                  <a:pt x="1785667" y="655608"/>
                </a:cubicBezTo>
                <a:cubicBezTo>
                  <a:pt x="1794459" y="661103"/>
                  <a:pt x="1803582" y="666224"/>
                  <a:pt x="1811547" y="672861"/>
                </a:cubicBezTo>
                <a:cubicBezTo>
                  <a:pt x="1820919" y="680671"/>
                  <a:pt x="1828800" y="690114"/>
                  <a:pt x="1837426" y="698740"/>
                </a:cubicBezTo>
                <a:cubicBezTo>
                  <a:pt x="1840301" y="707366"/>
                  <a:pt x="1840372" y="717519"/>
                  <a:pt x="1846052" y="724619"/>
                </a:cubicBezTo>
                <a:cubicBezTo>
                  <a:pt x="1852529" y="732715"/>
                  <a:pt x="1866181" y="750499"/>
                  <a:pt x="1871932" y="741872"/>
                </a:cubicBezTo>
                <a:cubicBezTo>
                  <a:pt x="1889562" y="715427"/>
                  <a:pt x="1849835" y="685270"/>
                  <a:pt x="1837426" y="672861"/>
                </a:cubicBezTo>
                <a:cubicBezTo>
                  <a:pt x="1822435" y="627887"/>
                  <a:pt x="1828800" y="656075"/>
                  <a:pt x="1828800" y="58659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26966" t="68750" b="15625"/>
          <a:stretch>
            <a:fillRect/>
          </a:stretch>
        </p:blipFill>
        <p:spPr bwMode="auto">
          <a:xfrm>
            <a:off x="1676400" y="1066800"/>
            <a:ext cx="6191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1752600"/>
            <a:ext cx="2133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Change of variables: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10585"/>
              </p:ext>
            </p:extLst>
          </p:nvPr>
        </p:nvGraphicFramePr>
        <p:xfrm>
          <a:off x="4661127" y="2489200"/>
          <a:ext cx="18891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5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1127" y="2489200"/>
                        <a:ext cx="188913" cy="273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045405" y="2762250"/>
            <a:ext cx="1231445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67075" y="3533775"/>
            <a:ext cx="97155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212147"/>
              </p:ext>
            </p:extLst>
          </p:nvPr>
        </p:nvGraphicFramePr>
        <p:xfrm>
          <a:off x="1030288" y="4152900"/>
          <a:ext cx="68405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6" name="Equation" r:id="rId7" imgW="4140000" imgH="406080" progId="Equation.DSMT4">
                  <p:embed/>
                </p:oleObj>
              </mc:Choice>
              <mc:Fallback>
                <p:oleObj name="Equation" r:id="rId7" imgW="4140000" imgH="4060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152900"/>
                        <a:ext cx="6840537" cy="673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>
            <a:stCxn id="2" idx="0"/>
          </p:cNvCxnSpPr>
          <p:nvPr/>
        </p:nvCxnSpPr>
        <p:spPr>
          <a:xfrm flipV="1">
            <a:off x="4450170" y="3533775"/>
            <a:ext cx="1753694" cy="6197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84772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t="5841"/>
          <a:stretch>
            <a:fillRect/>
          </a:stretch>
        </p:blipFill>
        <p:spPr bwMode="auto">
          <a:xfrm>
            <a:off x="381000" y="609600"/>
            <a:ext cx="8305800" cy="24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5867400" y="838200"/>
          <a:ext cx="3810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6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838200"/>
                        <a:ext cx="3810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2189381"/>
            <a:ext cx="32004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Change of variables:</a:t>
            </a:r>
          </a:p>
          <a:p>
            <a:r>
              <a:rPr lang="en-US" dirty="0" smtClean="0"/>
              <a:t>You can think of this new variable as the error between the </a:t>
            </a:r>
            <a:r>
              <a:rPr lang="en-US" dirty="0" smtClean="0">
                <a:latin typeface="Symbol" pitchFamily="18" charset="2"/>
              </a:rPr>
              <a:t>j</a:t>
            </a:r>
            <a:r>
              <a:rPr lang="en-US" dirty="0" smtClean="0"/>
              <a:t>(x) that you would like to apply and the </a:t>
            </a:r>
            <a:r>
              <a:rPr lang="en-US" dirty="0" smtClean="0">
                <a:latin typeface="Symbol" pitchFamily="18" charset="2"/>
              </a:rPr>
              <a:t>x</a:t>
            </a:r>
            <a:r>
              <a:rPr lang="en-US" dirty="0" smtClean="0"/>
              <a:t> that actually is applied, i.e.  a tracking error 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018702" y="687302"/>
            <a:ext cx="1373682" cy="1781328"/>
          </a:xfrm>
          <a:custGeom>
            <a:avLst/>
            <a:gdLst>
              <a:gd name="connsiteX0" fmla="*/ 785547 w 1373682"/>
              <a:gd name="connsiteY0" fmla="*/ 287483 h 1781328"/>
              <a:gd name="connsiteX1" fmla="*/ 759668 w 1373682"/>
              <a:gd name="connsiteY1" fmla="*/ 270230 h 1781328"/>
              <a:gd name="connsiteX2" fmla="*/ 690656 w 1373682"/>
              <a:gd name="connsiteY2" fmla="*/ 218472 h 1781328"/>
              <a:gd name="connsiteX3" fmla="*/ 552634 w 1373682"/>
              <a:gd name="connsiteY3" fmla="*/ 140834 h 1781328"/>
              <a:gd name="connsiteX4" fmla="*/ 518128 w 1373682"/>
              <a:gd name="connsiteY4" fmla="*/ 114955 h 1781328"/>
              <a:gd name="connsiteX5" fmla="*/ 466370 w 1373682"/>
              <a:gd name="connsiteY5" fmla="*/ 71823 h 1781328"/>
              <a:gd name="connsiteX6" fmla="*/ 405985 w 1373682"/>
              <a:gd name="connsiteY6" fmla="*/ 45943 h 1781328"/>
              <a:gd name="connsiteX7" fmla="*/ 380106 w 1373682"/>
              <a:gd name="connsiteY7" fmla="*/ 28690 h 1781328"/>
              <a:gd name="connsiteX8" fmla="*/ 293841 w 1373682"/>
              <a:gd name="connsiteY8" fmla="*/ 20064 h 1781328"/>
              <a:gd name="connsiteX9" fmla="*/ 173072 w 1373682"/>
              <a:gd name="connsiteY9" fmla="*/ 28690 h 1781328"/>
              <a:gd name="connsiteX10" fmla="*/ 121313 w 1373682"/>
              <a:gd name="connsiteY10" fmla="*/ 45943 h 1781328"/>
              <a:gd name="connsiteX11" fmla="*/ 112687 w 1373682"/>
              <a:gd name="connsiteY11" fmla="*/ 71823 h 1781328"/>
              <a:gd name="connsiteX12" fmla="*/ 52302 w 1373682"/>
              <a:gd name="connsiteY12" fmla="*/ 106328 h 1781328"/>
              <a:gd name="connsiteX13" fmla="*/ 35049 w 1373682"/>
              <a:gd name="connsiteY13" fmla="*/ 140834 h 1781328"/>
              <a:gd name="connsiteX14" fmla="*/ 26423 w 1373682"/>
              <a:gd name="connsiteY14" fmla="*/ 218472 h 1781328"/>
              <a:gd name="connsiteX15" fmla="*/ 17796 w 1373682"/>
              <a:gd name="connsiteY15" fmla="*/ 244351 h 1781328"/>
              <a:gd name="connsiteX16" fmla="*/ 9170 w 1373682"/>
              <a:gd name="connsiteY16" fmla="*/ 313362 h 1781328"/>
              <a:gd name="connsiteX17" fmla="*/ 543 w 1373682"/>
              <a:gd name="connsiteY17" fmla="*/ 356494 h 1781328"/>
              <a:gd name="connsiteX18" fmla="*/ 17796 w 1373682"/>
              <a:gd name="connsiteY18" fmla="*/ 546275 h 1781328"/>
              <a:gd name="connsiteX19" fmla="*/ 35049 w 1373682"/>
              <a:gd name="connsiteY19" fmla="*/ 580781 h 1781328"/>
              <a:gd name="connsiteX20" fmla="*/ 60928 w 1373682"/>
              <a:gd name="connsiteY20" fmla="*/ 632540 h 1781328"/>
              <a:gd name="connsiteX21" fmla="*/ 104060 w 1373682"/>
              <a:gd name="connsiteY21" fmla="*/ 718804 h 1781328"/>
              <a:gd name="connsiteX22" fmla="*/ 155819 w 1373682"/>
              <a:gd name="connsiteY22" fmla="*/ 787815 h 1781328"/>
              <a:gd name="connsiteX23" fmla="*/ 190324 w 1373682"/>
              <a:gd name="connsiteY23" fmla="*/ 865453 h 1781328"/>
              <a:gd name="connsiteX24" fmla="*/ 216204 w 1373682"/>
              <a:gd name="connsiteY24" fmla="*/ 917211 h 1781328"/>
              <a:gd name="connsiteX25" fmla="*/ 242083 w 1373682"/>
              <a:gd name="connsiteY25" fmla="*/ 934464 h 1781328"/>
              <a:gd name="connsiteX26" fmla="*/ 250709 w 1373682"/>
              <a:gd name="connsiteY26" fmla="*/ 977596 h 1781328"/>
              <a:gd name="connsiteX27" fmla="*/ 362853 w 1373682"/>
              <a:gd name="connsiteY27" fmla="*/ 1098366 h 1781328"/>
              <a:gd name="connsiteX28" fmla="*/ 380106 w 1373682"/>
              <a:gd name="connsiteY28" fmla="*/ 1124245 h 1781328"/>
              <a:gd name="connsiteX29" fmla="*/ 405985 w 1373682"/>
              <a:gd name="connsiteY29" fmla="*/ 1184630 h 1781328"/>
              <a:gd name="connsiteX30" fmla="*/ 440490 w 1373682"/>
              <a:gd name="connsiteY30" fmla="*/ 1201883 h 1781328"/>
              <a:gd name="connsiteX31" fmla="*/ 509502 w 1373682"/>
              <a:gd name="connsiteY31" fmla="*/ 1279521 h 1781328"/>
              <a:gd name="connsiteX32" fmla="*/ 509502 w 1373682"/>
              <a:gd name="connsiteY32" fmla="*/ 1279521 h 1781328"/>
              <a:gd name="connsiteX33" fmla="*/ 569887 w 1373682"/>
              <a:gd name="connsiteY33" fmla="*/ 1357158 h 1781328"/>
              <a:gd name="connsiteX34" fmla="*/ 604392 w 1373682"/>
              <a:gd name="connsiteY34" fmla="*/ 1383038 h 1781328"/>
              <a:gd name="connsiteX35" fmla="*/ 664777 w 1373682"/>
              <a:gd name="connsiteY35" fmla="*/ 1452049 h 1781328"/>
              <a:gd name="connsiteX36" fmla="*/ 699283 w 1373682"/>
              <a:gd name="connsiteY36" fmla="*/ 1477928 h 1781328"/>
              <a:gd name="connsiteX37" fmla="*/ 733789 w 1373682"/>
              <a:gd name="connsiteY37" fmla="*/ 1546940 h 1781328"/>
              <a:gd name="connsiteX38" fmla="*/ 802800 w 1373682"/>
              <a:gd name="connsiteY38" fmla="*/ 1615951 h 1781328"/>
              <a:gd name="connsiteX39" fmla="*/ 820053 w 1373682"/>
              <a:gd name="connsiteY39" fmla="*/ 1659083 h 1781328"/>
              <a:gd name="connsiteX40" fmla="*/ 880438 w 1373682"/>
              <a:gd name="connsiteY40" fmla="*/ 1719468 h 1781328"/>
              <a:gd name="connsiteX41" fmla="*/ 906317 w 1373682"/>
              <a:gd name="connsiteY41" fmla="*/ 1745347 h 1781328"/>
              <a:gd name="connsiteX42" fmla="*/ 932196 w 1373682"/>
              <a:gd name="connsiteY42" fmla="*/ 1753973 h 1781328"/>
              <a:gd name="connsiteX43" fmla="*/ 1018460 w 1373682"/>
              <a:gd name="connsiteY43" fmla="*/ 1779853 h 1781328"/>
              <a:gd name="connsiteX44" fmla="*/ 1113351 w 1373682"/>
              <a:gd name="connsiteY44" fmla="*/ 1771226 h 1781328"/>
              <a:gd name="connsiteX45" fmla="*/ 1139230 w 1373682"/>
              <a:gd name="connsiteY45" fmla="*/ 1753973 h 1781328"/>
              <a:gd name="connsiteX46" fmla="*/ 1216868 w 1373682"/>
              <a:gd name="connsiteY46" fmla="*/ 1719468 h 1781328"/>
              <a:gd name="connsiteX47" fmla="*/ 1260000 w 1373682"/>
              <a:gd name="connsiteY47" fmla="*/ 1710841 h 1781328"/>
              <a:gd name="connsiteX48" fmla="*/ 1320385 w 1373682"/>
              <a:gd name="connsiteY48" fmla="*/ 1693589 h 1781328"/>
              <a:gd name="connsiteX49" fmla="*/ 1337638 w 1373682"/>
              <a:gd name="connsiteY49" fmla="*/ 1538313 h 1781328"/>
              <a:gd name="connsiteX50" fmla="*/ 1294506 w 1373682"/>
              <a:gd name="connsiteY50" fmla="*/ 1477928 h 1781328"/>
              <a:gd name="connsiteX51" fmla="*/ 1242747 w 1373682"/>
              <a:gd name="connsiteY51" fmla="*/ 1383038 h 1781328"/>
              <a:gd name="connsiteX52" fmla="*/ 1173736 w 1373682"/>
              <a:gd name="connsiteY52" fmla="*/ 1279521 h 1781328"/>
              <a:gd name="connsiteX53" fmla="*/ 1165109 w 1373682"/>
              <a:gd name="connsiteY53" fmla="*/ 1236389 h 1781328"/>
              <a:gd name="connsiteX54" fmla="*/ 1147856 w 1373682"/>
              <a:gd name="connsiteY54" fmla="*/ 1201883 h 1781328"/>
              <a:gd name="connsiteX55" fmla="*/ 1130604 w 1373682"/>
              <a:gd name="connsiteY55" fmla="*/ 1158751 h 1781328"/>
              <a:gd name="connsiteX56" fmla="*/ 1087472 w 1373682"/>
              <a:gd name="connsiteY56" fmla="*/ 1063860 h 1781328"/>
              <a:gd name="connsiteX57" fmla="*/ 1070219 w 1373682"/>
              <a:gd name="connsiteY57" fmla="*/ 1020728 h 1781328"/>
              <a:gd name="connsiteX58" fmla="*/ 1018460 w 1373682"/>
              <a:gd name="connsiteY58" fmla="*/ 960343 h 1781328"/>
              <a:gd name="connsiteX59" fmla="*/ 1001207 w 1373682"/>
              <a:gd name="connsiteY59" fmla="*/ 917211 h 1781328"/>
              <a:gd name="connsiteX60" fmla="*/ 940823 w 1373682"/>
              <a:gd name="connsiteY60" fmla="*/ 805068 h 1781328"/>
              <a:gd name="connsiteX61" fmla="*/ 923570 w 1373682"/>
              <a:gd name="connsiteY61" fmla="*/ 736056 h 1781328"/>
              <a:gd name="connsiteX62" fmla="*/ 914943 w 1373682"/>
              <a:gd name="connsiteY62" fmla="*/ 701551 h 1781328"/>
              <a:gd name="connsiteX63" fmla="*/ 889064 w 1373682"/>
              <a:gd name="connsiteY63" fmla="*/ 615287 h 1781328"/>
              <a:gd name="connsiteX64" fmla="*/ 880438 w 1373682"/>
              <a:gd name="connsiteY64" fmla="*/ 572155 h 1781328"/>
              <a:gd name="connsiteX65" fmla="*/ 863185 w 1373682"/>
              <a:gd name="connsiteY65" fmla="*/ 511770 h 1781328"/>
              <a:gd name="connsiteX66" fmla="*/ 837306 w 1373682"/>
              <a:gd name="connsiteY66" fmla="*/ 399626 h 1781328"/>
              <a:gd name="connsiteX67" fmla="*/ 828679 w 1373682"/>
              <a:gd name="connsiteY67" fmla="*/ 373747 h 1781328"/>
              <a:gd name="connsiteX68" fmla="*/ 802800 w 1373682"/>
              <a:gd name="connsiteY68" fmla="*/ 347868 h 1781328"/>
              <a:gd name="connsiteX69" fmla="*/ 785547 w 1373682"/>
              <a:gd name="connsiteY69" fmla="*/ 287483 h 178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373682" h="1781328">
                <a:moveTo>
                  <a:pt x="785547" y="287483"/>
                </a:moveTo>
                <a:cubicBezTo>
                  <a:pt x="778358" y="274543"/>
                  <a:pt x="768053" y="276328"/>
                  <a:pt x="759668" y="270230"/>
                </a:cubicBezTo>
                <a:cubicBezTo>
                  <a:pt x="736413" y="253317"/>
                  <a:pt x="716375" y="231332"/>
                  <a:pt x="690656" y="218472"/>
                </a:cubicBezTo>
                <a:cubicBezTo>
                  <a:pt x="644389" y="195338"/>
                  <a:pt x="593751" y="171672"/>
                  <a:pt x="552634" y="140834"/>
                </a:cubicBezTo>
                <a:cubicBezTo>
                  <a:pt x="541132" y="132208"/>
                  <a:pt x="529044" y="124312"/>
                  <a:pt x="518128" y="114955"/>
                </a:cubicBezTo>
                <a:cubicBezTo>
                  <a:pt x="482440" y="84365"/>
                  <a:pt x="504506" y="93614"/>
                  <a:pt x="466370" y="71823"/>
                </a:cubicBezTo>
                <a:cubicBezTo>
                  <a:pt x="340677" y="0"/>
                  <a:pt x="502791" y="94348"/>
                  <a:pt x="405985" y="45943"/>
                </a:cubicBezTo>
                <a:cubicBezTo>
                  <a:pt x="396712" y="41306"/>
                  <a:pt x="390208" y="31021"/>
                  <a:pt x="380106" y="28690"/>
                </a:cubicBezTo>
                <a:cubicBezTo>
                  <a:pt x="351948" y="22192"/>
                  <a:pt x="322596" y="22939"/>
                  <a:pt x="293841" y="20064"/>
                </a:cubicBezTo>
                <a:cubicBezTo>
                  <a:pt x="253585" y="22939"/>
                  <a:pt x="212984" y="22703"/>
                  <a:pt x="173072" y="28690"/>
                </a:cubicBezTo>
                <a:cubicBezTo>
                  <a:pt x="155087" y="31388"/>
                  <a:pt x="121313" y="45943"/>
                  <a:pt x="121313" y="45943"/>
                </a:cubicBezTo>
                <a:cubicBezTo>
                  <a:pt x="118438" y="54570"/>
                  <a:pt x="118508" y="64837"/>
                  <a:pt x="112687" y="71823"/>
                </a:cubicBezTo>
                <a:cubicBezTo>
                  <a:pt x="92601" y="95927"/>
                  <a:pt x="78100" y="97729"/>
                  <a:pt x="52302" y="106328"/>
                </a:cubicBezTo>
                <a:cubicBezTo>
                  <a:pt x="46551" y="117830"/>
                  <a:pt x="37941" y="128304"/>
                  <a:pt x="35049" y="140834"/>
                </a:cubicBezTo>
                <a:cubicBezTo>
                  <a:pt x="29194" y="166206"/>
                  <a:pt x="30704" y="192788"/>
                  <a:pt x="26423" y="218472"/>
                </a:cubicBezTo>
                <a:cubicBezTo>
                  <a:pt x="24928" y="227441"/>
                  <a:pt x="20672" y="235725"/>
                  <a:pt x="17796" y="244351"/>
                </a:cubicBezTo>
                <a:cubicBezTo>
                  <a:pt x="14921" y="267355"/>
                  <a:pt x="12695" y="290449"/>
                  <a:pt x="9170" y="313362"/>
                </a:cubicBezTo>
                <a:cubicBezTo>
                  <a:pt x="6940" y="327854"/>
                  <a:pt x="0" y="341842"/>
                  <a:pt x="543" y="356494"/>
                </a:cubicBezTo>
                <a:cubicBezTo>
                  <a:pt x="2894" y="419972"/>
                  <a:pt x="8137" y="483492"/>
                  <a:pt x="17796" y="546275"/>
                </a:cubicBezTo>
                <a:cubicBezTo>
                  <a:pt x="19751" y="558985"/>
                  <a:pt x="29983" y="568961"/>
                  <a:pt x="35049" y="580781"/>
                </a:cubicBezTo>
                <a:cubicBezTo>
                  <a:pt x="78286" y="681669"/>
                  <a:pt x="2905" y="524783"/>
                  <a:pt x="60928" y="632540"/>
                </a:cubicBezTo>
                <a:cubicBezTo>
                  <a:pt x="76170" y="660846"/>
                  <a:pt x="84771" y="693085"/>
                  <a:pt x="104060" y="718804"/>
                </a:cubicBezTo>
                <a:cubicBezTo>
                  <a:pt x="121313" y="741808"/>
                  <a:pt x="142959" y="762096"/>
                  <a:pt x="155819" y="787815"/>
                </a:cubicBezTo>
                <a:cubicBezTo>
                  <a:pt x="207450" y="891077"/>
                  <a:pt x="135239" y="744267"/>
                  <a:pt x="190324" y="865453"/>
                </a:cubicBezTo>
                <a:cubicBezTo>
                  <a:pt x="198306" y="883013"/>
                  <a:pt x="204630" y="901780"/>
                  <a:pt x="216204" y="917211"/>
                </a:cubicBezTo>
                <a:cubicBezTo>
                  <a:pt x="222425" y="925505"/>
                  <a:pt x="233457" y="928713"/>
                  <a:pt x="242083" y="934464"/>
                </a:cubicBezTo>
                <a:cubicBezTo>
                  <a:pt x="244958" y="948841"/>
                  <a:pt x="242780" y="965263"/>
                  <a:pt x="250709" y="977596"/>
                </a:cubicBezTo>
                <a:cubicBezTo>
                  <a:pt x="286994" y="1034040"/>
                  <a:pt x="322387" y="1052119"/>
                  <a:pt x="362853" y="1098366"/>
                </a:cubicBezTo>
                <a:cubicBezTo>
                  <a:pt x="369680" y="1106168"/>
                  <a:pt x="374355" y="1115619"/>
                  <a:pt x="380106" y="1124245"/>
                </a:cubicBezTo>
                <a:cubicBezTo>
                  <a:pt x="385510" y="1145863"/>
                  <a:pt x="387172" y="1168952"/>
                  <a:pt x="405985" y="1184630"/>
                </a:cubicBezTo>
                <a:cubicBezTo>
                  <a:pt x="415864" y="1192862"/>
                  <a:pt x="428988" y="1196132"/>
                  <a:pt x="440490" y="1201883"/>
                </a:cubicBezTo>
                <a:cubicBezTo>
                  <a:pt x="471278" y="1248063"/>
                  <a:pt x="450412" y="1220431"/>
                  <a:pt x="509502" y="1279521"/>
                </a:cubicBezTo>
                <a:lnTo>
                  <a:pt x="509502" y="1279521"/>
                </a:lnTo>
                <a:cubicBezTo>
                  <a:pt x="529630" y="1305400"/>
                  <a:pt x="543659" y="1337486"/>
                  <a:pt x="569887" y="1357158"/>
                </a:cubicBezTo>
                <a:cubicBezTo>
                  <a:pt x="581389" y="1365785"/>
                  <a:pt x="594226" y="1372872"/>
                  <a:pt x="604392" y="1383038"/>
                </a:cubicBezTo>
                <a:cubicBezTo>
                  <a:pt x="695564" y="1474210"/>
                  <a:pt x="557278" y="1357987"/>
                  <a:pt x="664777" y="1452049"/>
                </a:cubicBezTo>
                <a:cubicBezTo>
                  <a:pt x="675597" y="1461517"/>
                  <a:pt x="689117" y="1467762"/>
                  <a:pt x="699283" y="1477928"/>
                </a:cubicBezTo>
                <a:cubicBezTo>
                  <a:pt x="721338" y="1499982"/>
                  <a:pt x="718343" y="1519138"/>
                  <a:pt x="733789" y="1546940"/>
                </a:cubicBezTo>
                <a:cubicBezTo>
                  <a:pt x="753482" y="1582388"/>
                  <a:pt x="770511" y="1590119"/>
                  <a:pt x="802800" y="1615951"/>
                </a:cubicBezTo>
                <a:cubicBezTo>
                  <a:pt x="808551" y="1630328"/>
                  <a:pt x="812086" y="1645805"/>
                  <a:pt x="820053" y="1659083"/>
                </a:cubicBezTo>
                <a:cubicBezTo>
                  <a:pt x="855178" y="1717624"/>
                  <a:pt x="842537" y="1687884"/>
                  <a:pt x="880438" y="1719468"/>
                </a:cubicBezTo>
                <a:cubicBezTo>
                  <a:pt x="889810" y="1727278"/>
                  <a:pt x="896166" y="1738580"/>
                  <a:pt x="906317" y="1745347"/>
                </a:cubicBezTo>
                <a:cubicBezTo>
                  <a:pt x="913883" y="1750391"/>
                  <a:pt x="923838" y="1750391"/>
                  <a:pt x="932196" y="1753973"/>
                </a:cubicBezTo>
                <a:cubicBezTo>
                  <a:pt x="996025" y="1781328"/>
                  <a:pt x="935412" y="1766011"/>
                  <a:pt x="1018460" y="1779853"/>
                </a:cubicBezTo>
                <a:cubicBezTo>
                  <a:pt x="1050090" y="1776977"/>
                  <a:pt x="1082295" y="1777881"/>
                  <a:pt x="1113351" y="1771226"/>
                </a:cubicBezTo>
                <a:cubicBezTo>
                  <a:pt x="1123488" y="1769054"/>
                  <a:pt x="1129957" y="1758610"/>
                  <a:pt x="1139230" y="1753973"/>
                </a:cubicBezTo>
                <a:cubicBezTo>
                  <a:pt x="1164560" y="1741308"/>
                  <a:pt x="1190198" y="1728993"/>
                  <a:pt x="1216868" y="1719468"/>
                </a:cubicBezTo>
                <a:cubicBezTo>
                  <a:pt x="1230676" y="1714537"/>
                  <a:pt x="1245776" y="1714397"/>
                  <a:pt x="1260000" y="1710841"/>
                </a:cubicBezTo>
                <a:cubicBezTo>
                  <a:pt x="1280309" y="1705764"/>
                  <a:pt x="1300257" y="1699340"/>
                  <a:pt x="1320385" y="1693589"/>
                </a:cubicBezTo>
                <a:cubicBezTo>
                  <a:pt x="1373682" y="1640290"/>
                  <a:pt x="1358230" y="1668727"/>
                  <a:pt x="1337638" y="1538313"/>
                </a:cubicBezTo>
                <a:cubicBezTo>
                  <a:pt x="1332338" y="1504746"/>
                  <a:pt x="1312963" y="1501658"/>
                  <a:pt x="1294506" y="1477928"/>
                </a:cubicBezTo>
                <a:cubicBezTo>
                  <a:pt x="1192461" y="1346729"/>
                  <a:pt x="1311724" y="1495126"/>
                  <a:pt x="1242747" y="1383038"/>
                </a:cubicBezTo>
                <a:cubicBezTo>
                  <a:pt x="1137009" y="1211211"/>
                  <a:pt x="1224539" y="1381124"/>
                  <a:pt x="1173736" y="1279521"/>
                </a:cubicBezTo>
                <a:cubicBezTo>
                  <a:pt x="1170860" y="1265144"/>
                  <a:pt x="1169746" y="1250299"/>
                  <a:pt x="1165109" y="1236389"/>
                </a:cubicBezTo>
                <a:cubicBezTo>
                  <a:pt x="1161042" y="1224189"/>
                  <a:pt x="1153079" y="1213634"/>
                  <a:pt x="1147856" y="1201883"/>
                </a:cubicBezTo>
                <a:cubicBezTo>
                  <a:pt x="1141567" y="1187733"/>
                  <a:pt x="1135896" y="1173304"/>
                  <a:pt x="1130604" y="1158751"/>
                </a:cubicBezTo>
                <a:cubicBezTo>
                  <a:pt x="1083549" y="1029347"/>
                  <a:pt x="1145295" y="1179506"/>
                  <a:pt x="1087472" y="1063860"/>
                </a:cubicBezTo>
                <a:cubicBezTo>
                  <a:pt x="1080547" y="1050010"/>
                  <a:pt x="1077739" y="1034264"/>
                  <a:pt x="1070219" y="1020728"/>
                </a:cubicBezTo>
                <a:cubicBezTo>
                  <a:pt x="1056386" y="995829"/>
                  <a:pt x="1038073" y="979956"/>
                  <a:pt x="1018460" y="960343"/>
                </a:cubicBezTo>
                <a:cubicBezTo>
                  <a:pt x="1012709" y="945966"/>
                  <a:pt x="1008132" y="931061"/>
                  <a:pt x="1001207" y="917211"/>
                </a:cubicBezTo>
                <a:cubicBezTo>
                  <a:pt x="982960" y="880717"/>
                  <a:pt x="950822" y="845065"/>
                  <a:pt x="940823" y="805068"/>
                </a:cubicBezTo>
                <a:lnTo>
                  <a:pt x="923570" y="736056"/>
                </a:lnTo>
                <a:cubicBezTo>
                  <a:pt x="920694" y="724554"/>
                  <a:pt x="918692" y="712798"/>
                  <a:pt x="914943" y="701551"/>
                </a:cubicBezTo>
                <a:cubicBezTo>
                  <a:pt x="903988" y="668684"/>
                  <a:pt x="898937" y="654781"/>
                  <a:pt x="889064" y="615287"/>
                </a:cubicBezTo>
                <a:cubicBezTo>
                  <a:pt x="885508" y="601063"/>
                  <a:pt x="883994" y="586379"/>
                  <a:pt x="880438" y="572155"/>
                </a:cubicBezTo>
                <a:cubicBezTo>
                  <a:pt x="875361" y="551846"/>
                  <a:pt x="868936" y="531898"/>
                  <a:pt x="863185" y="511770"/>
                </a:cubicBezTo>
                <a:cubicBezTo>
                  <a:pt x="851428" y="417719"/>
                  <a:pt x="863975" y="470745"/>
                  <a:pt x="837306" y="399626"/>
                </a:cubicBezTo>
                <a:cubicBezTo>
                  <a:pt x="834113" y="391112"/>
                  <a:pt x="833723" y="381313"/>
                  <a:pt x="828679" y="373747"/>
                </a:cubicBezTo>
                <a:cubicBezTo>
                  <a:pt x="821912" y="363596"/>
                  <a:pt x="811426" y="356494"/>
                  <a:pt x="802800" y="347868"/>
                </a:cubicBezTo>
                <a:cubicBezTo>
                  <a:pt x="791601" y="314274"/>
                  <a:pt x="792736" y="300423"/>
                  <a:pt x="785547" y="28748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3457868" y="2493034"/>
            <a:ext cx="650538" cy="1966823"/>
          </a:xfrm>
          <a:custGeom>
            <a:avLst/>
            <a:gdLst>
              <a:gd name="connsiteX0" fmla="*/ 622426 w 650538"/>
              <a:gd name="connsiteY0" fmla="*/ 0 h 1966823"/>
              <a:gd name="connsiteX1" fmla="*/ 613800 w 650538"/>
              <a:gd name="connsiteY1" fmla="*/ 86264 h 1966823"/>
              <a:gd name="connsiteX2" fmla="*/ 475777 w 650538"/>
              <a:gd name="connsiteY2" fmla="*/ 439947 h 1966823"/>
              <a:gd name="connsiteX3" fmla="*/ 372260 w 650538"/>
              <a:gd name="connsiteY3" fmla="*/ 595223 h 1966823"/>
              <a:gd name="connsiteX4" fmla="*/ 294623 w 650538"/>
              <a:gd name="connsiteY4" fmla="*/ 940279 h 1966823"/>
              <a:gd name="connsiteX5" fmla="*/ 268743 w 650538"/>
              <a:gd name="connsiteY5" fmla="*/ 1086928 h 1966823"/>
              <a:gd name="connsiteX6" fmla="*/ 225611 w 650538"/>
              <a:gd name="connsiteY6" fmla="*/ 1190445 h 1966823"/>
              <a:gd name="connsiteX7" fmla="*/ 199732 w 650538"/>
              <a:gd name="connsiteY7" fmla="*/ 1276709 h 1966823"/>
              <a:gd name="connsiteX8" fmla="*/ 182479 w 650538"/>
              <a:gd name="connsiteY8" fmla="*/ 1354347 h 1966823"/>
              <a:gd name="connsiteX9" fmla="*/ 165226 w 650538"/>
              <a:gd name="connsiteY9" fmla="*/ 1380226 h 1966823"/>
              <a:gd name="connsiteX10" fmla="*/ 156600 w 650538"/>
              <a:gd name="connsiteY10" fmla="*/ 1414732 h 1966823"/>
              <a:gd name="connsiteX11" fmla="*/ 113468 w 650538"/>
              <a:gd name="connsiteY11" fmla="*/ 1483743 h 1966823"/>
              <a:gd name="connsiteX12" fmla="*/ 96215 w 650538"/>
              <a:gd name="connsiteY12" fmla="*/ 1544128 h 1966823"/>
              <a:gd name="connsiteX13" fmla="*/ 70336 w 650538"/>
              <a:gd name="connsiteY13" fmla="*/ 1578634 h 1966823"/>
              <a:gd name="connsiteX14" fmla="*/ 35830 w 650538"/>
              <a:gd name="connsiteY14" fmla="*/ 1647645 h 1966823"/>
              <a:gd name="connsiteX15" fmla="*/ 18577 w 650538"/>
              <a:gd name="connsiteY15" fmla="*/ 1837426 h 1966823"/>
              <a:gd name="connsiteX16" fmla="*/ 27204 w 650538"/>
              <a:gd name="connsiteY16" fmla="*/ 1940943 h 1966823"/>
              <a:gd name="connsiteX17" fmla="*/ 27204 w 650538"/>
              <a:gd name="connsiteY17" fmla="*/ 1966823 h 196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0538" h="1966823">
                <a:moveTo>
                  <a:pt x="622426" y="0"/>
                </a:moveTo>
                <a:cubicBezTo>
                  <a:pt x="650538" y="56224"/>
                  <a:pt x="642081" y="16306"/>
                  <a:pt x="613800" y="86264"/>
                </a:cubicBezTo>
                <a:cubicBezTo>
                  <a:pt x="566369" y="203593"/>
                  <a:pt x="545976" y="334648"/>
                  <a:pt x="475777" y="439947"/>
                </a:cubicBezTo>
                <a:lnTo>
                  <a:pt x="372260" y="595223"/>
                </a:lnTo>
                <a:cubicBezTo>
                  <a:pt x="249868" y="1008298"/>
                  <a:pt x="329244" y="680628"/>
                  <a:pt x="294623" y="940279"/>
                </a:cubicBezTo>
                <a:cubicBezTo>
                  <a:pt x="288063" y="989482"/>
                  <a:pt x="281943" y="1039077"/>
                  <a:pt x="268743" y="1086928"/>
                </a:cubicBezTo>
                <a:cubicBezTo>
                  <a:pt x="258802" y="1122963"/>
                  <a:pt x="225611" y="1190445"/>
                  <a:pt x="225611" y="1190445"/>
                </a:cubicBezTo>
                <a:cubicBezTo>
                  <a:pt x="203203" y="1302491"/>
                  <a:pt x="233779" y="1163218"/>
                  <a:pt x="199732" y="1276709"/>
                </a:cubicBezTo>
                <a:cubicBezTo>
                  <a:pt x="195635" y="1290366"/>
                  <a:pt x="189120" y="1338852"/>
                  <a:pt x="182479" y="1354347"/>
                </a:cubicBezTo>
                <a:cubicBezTo>
                  <a:pt x="178395" y="1363876"/>
                  <a:pt x="170977" y="1371600"/>
                  <a:pt x="165226" y="1380226"/>
                </a:cubicBezTo>
                <a:cubicBezTo>
                  <a:pt x="162351" y="1391728"/>
                  <a:pt x="161902" y="1404128"/>
                  <a:pt x="156600" y="1414732"/>
                </a:cubicBezTo>
                <a:cubicBezTo>
                  <a:pt x="115885" y="1496164"/>
                  <a:pt x="143519" y="1403609"/>
                  <a:pt x="113468" y="1483743"/>
                </a:cubicBezTo>
                <a:cubicBezTo>
                  <a:pt x="108886" y="1495961"/>
                  <a:pt x="103796" y="1530861"/>
                  <a:pt x="96215" y="1544128"/>
                </a:cubicBezTo>
                <a:cubicBezTo>
                  <a:pt x="89082" y="1556611"/>
                  <a:pt x="77318" y="1566066"/>
                  <a:pt x="70336" y="1578634"/>
                </a:cubicBezTo>
                <a:cubicBezTo>
                  <a:pt x="0" y="1705239"/>
                  <a:pt x="94635" y="1559439"/>
                  <a:pt x="35830" y="1647645"/>
                </a:cubicBezTo>
                <a:cubicBezTo>
                  <a:pt x="16756" y="1723947"/>
                  <a:pt x="18577" y="1707454"/>
                  <a:pt x="18577" y="1837426"/>
                </a:cubicBezTo>
                <a:cubicBezTo>
                  <a:pt x="18577" y="1872051"/>
                  <a:pt x="24901" y="1906394"/>
                  <a:pt x="27204" y="1940943"/>
                </a:cubicBezTo>
                <a:cubicBezTo>
                  <a:pt x="27778" y="1949551"/>
                  <a:pt x="27204" y="1958196"/>
                  <a:pt x="27204" y="1966823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5638800" y="4419600"/>
          <a:ext cx="3810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7" name="Equation" r:id="rId7" imgW="114120" imgH="164880" progId="Equation.DSMT4">
                  <p:embed/>
                </p:oleObj>
              </mc:Choice>
              <mc:Fallback>
                <p:oleObj name="Equation" r:id="rId7" imgW="114120" imgH="164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19600"/>
                        <a:ext cx="3810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905000" y="4343400"/>
          <a:ext cx="457200" cy="31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8" name="Equation" r:id="rId8" imgW="114120" imgH="152280" progId="Equation.DSMT4">
                  <p:embed/>
                </p:oleObj>
              </mc:Choice>
              <mc:Fallback>
                <p:oleObj name="Equation" r:id="rId8" imgW="114120" imgH="152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43400"/>
                        <a:ext cx="457200" cy="316230"/>
                      </a:xfrm>
                      <a:prstGeom prst="rect">
                        <a:avLst/>
                      </a:prstGeom>
                      <a:solidFill>
                        <a:srgbClr val="FF00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0800000">
            <a:off x="2209800" y="5029200"/>
            <a:ext cx="1066800" cy="1524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788007"/>
              </p:ext>
            </p:extLst>
          </p:nvPr>
        </p:nvGraphicFramePr>
        <p:xfrm>
          <a:off x="1511299" y="1361272"/>
          <a:ext cx="6985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9" name="Equation" r:id="rId10" imgW="368280" imgH="228600" progId="Equation.DSMT4">
                  <p:embed/>
                </p:oleObj>
              </mc:Choice>
              <mc:Fallback>
                <p:oleObj name="Equation" r:id="rId10" imgW="3682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299" y="1361272"/>
                        <a:ext cx="698500" cy="433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86429"/>
              </p:ext>
            </p:extLst>
          </p:nvPr>
        </p:nvGraphicFramePr>
        <p:xfrm>
          <a:off x="3570287" y="2809368"/>
          <a:ext cx="19272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40" name="Equation" r:id="rId12" imgW="1015920" imgH="457200" progId="Equation.DSMT4">
                  <p:embed/>
                </p:oleObj>
              </mc:Choice>
              <mc:Fallback>
                <p:oleObj name="Equation" r:id="rId12" imgW="10159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7" y="2809368"/>
                        <a:ext cx="1927225" cy="866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944464"/>
              </p:ext>
            </p:extLst>
          </p:nvPr>
        </p:nvGraphicFramePr>
        <p:xfrm>
          <a:off x="152400" y="5923563"/>
          <a:ext cx="485523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41" name="Equation" r:id="rId14" imgW="3365280" imgH="482400" progId="Equation.DSMT4">
                  <p:embed/>
                </p:oleObj>
              </mc:Choice>
              <mc:Fallback>
                <p:oleObj name="Equation" r:id="rId14" imgW="336528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923563"/>
                        <a:ext cx="4855232" cy="638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 r="8142"/>
          <a:stretch>
            <a:fillRect/>
          </a:stretch>
        </p:blipFill>
        <p:spPr bwMode="auto">
          <a:xfrm>
            <a:off x="152400" y="3657600"/>
            <a:ext cx="8382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49732" b="3243"/>
          <a:stretch>
            <a:fillRect/>
          </a:stretch>
        </p:blipFill>
        <p:spPr bwMode="auto">
          <a:xfrm>
            <a:off x="457200" y="457200"/>
            <a:ext cx="769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381000"/>
            <a:ext cx="304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b="93421"/>
          <a:stretch>
            <a:fillRect/>
          </a:stretch>
        </p:blipFill>
        <p:spPr bwMode="auto">
          <a:xfrm>
            <a:off x="457200" y="2819400"/>
            <a:ext cx="8143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2819400"/>
            <a:ext cx="28886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819400"/>
            <a:ext cx="28886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" y="5562600"/>
            <a:ext cx="290085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Now design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to stabilize the system </a:t>
            </a:r>
            <a:r>
              <a:rPr lang="en-US" i="1" dirty="0" smtClean="0"/>
              <a:t>(</a:t>
            </a:r>
            <a:r>
              <a:rPr lang="en-US" dirty="0" smtClean="0"/>
              <a:t>with states</a:t>
            </a:r>
            <a:r>
              <a:rPr lang="en-US" i="1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z, x</a:t>
            </a:r>
            <a:r>
              <a:rPr lang="en-US" i="1" dirty="0" smtClean="0"/>
              <a:t>) </a:t>
            </a:r>
            <a:endParaRPr lang="en-US" i="1" dirty="0"/>
          </a:p>
        </p:txBody>
      </p:sp>
      <p:sp>
        <p:nvSpPr>
          <p:cNvPr id="11" name="Freeform 10"/>
          <p:cNvSpPr/>
          <p:nvPr/>
        </p:nvSpPr>
        <p:spPr>
          <a:xfrm>
            <a:off x="1267616" y="4030598"/>
            <a:ext cx="544384" cy="579916"/>
          </a:xfrm>
          <a:custGeom>
            <a:avLst/>
            <a:gdLst>
              <a:gd name="connsiteX0" fmla="*/ 526678 w 544384"/>
              <a:gd name="connsiteY0" fmla="*/ 32444 h 579916"/>
              <a:gd name="connsiteX1" fmla="*/ 449041 w 544384"/>
              <a:gd name="connsiteY1" fmla="*/ 15191 h 579916"/>
              <a:gd name="connsiteX2" fmla="*/ 190248 w 544384"/>
              <a:gd name="connsiteY2" fmla="*/ 15191 h 579916"/>
              <a:gd name="connsiteX3" fmla="*/ 147116 w 544384"/>
              <a:gd name="connsiteY3" fmla="*/ 32444 h 579916"/>
              <a:gd name="connsiteX4" fmla="*/ 112610 w 544384"/>
              <a:gd name="connsiteY4" fmla="*/ 49696 h 579916"/>
              <a:gd name="connsiteX5" fmla="*/ 60852 w 544384"/>
              <a:gd name="connsiteY5" fmla="*/ 66949 h 579916"/>
              <a:gd name="connsiteX6" fmla="*/ 467 w 544384"/>
              <a:gd name="connsiteY6" fmla="*/ 230851 h 579916"/>
              <a:gd name="connsiteX7" fmla="*/ 52226 w 544384"/>
              <a:gd name="connsiteY7" fmla="*/ 368874 h 579916"/>
              <a:gd name="connsiteX8" fmla="*/ 78105 w 544384"/>
              <a:gd name="connsiteY8" fmla="*/ 386127 h 579916"/>
              <a:gd name="connsiteX9" fmla="*/ 138490 w 544384"/>
              <a:gd name="connsiteY9" fmla="*/ 437885 h 579916"/>
              <a:gd name="connsiteX10" fmla="*/ 198875 w 544384"/>
              <a:gd name="connsiteY10" fmla="*/ 524149 h 579916"/>
              <a:gd name="connsiteX11" fmla="*/ 267886 w 544384"/>
              <a:gd name="connsiteY11" fmla="*/ 550028 h 579916"/>
              <a:gd name="connsiteX12" fmla="*/ 311018 w 544384"/>
              <a:gd name="connsiteY12" fmla="*/ 489644 h 579916"/>
              <a:gd name="connsiteX13" fmla="*/ 397282 w 544384"/>
              <a:gd name="connsiteY13" fmla="*/ 463764 h 579916"/>
              <a:gd name="connsiteX14" fmla="*/ 431788 w 544384"/>
              <a:gd name="connsiteY14" fmla="*/ 437885 h 579916"/>
              <a:gd name="connsiteX15" fmla="*/ 457667 w 544384"/>
              <a:gd name="connsiteY15" fmla="*/ 420632 h 579916"/>
              <a:gd name="connsiteX16" fmla="*/ 509426 w 544384"/>
              <a:gd name="connsiteY16" fmla="*/ 368874 h 579916"/>
              <a:gd name="connsiteX17" fmla="*/ 526678 w 544384"/>
              <a:gd name="connsiteY17" fmla="*/ 325742 h 579916"/>
              <a:gd name="connsiteX18" fmla="*/ 535305 w 544384"/>
              <a:gd name="connsiteY18" fmla="*/ 273983 h 579916"/>
              <a:gd name="connsiteX19" fmla="*/ 543931 w 544384"/>
              <a:gd name="connsiteY19" fmla="*/ 248104 h 579916"/>
              <a:gd name="connsiteX20" fmla="*/ 509426 w 544384"/>
              <a:gd name="connsiteY20" fmla="*/ 118708 h 579916"/>
              <a:gd name="connsiteX21" fmla="*/ 500799 w 544384"/>
              <a:gd name="connsiteY21" fmla="*/ 92828 h 579916"/>
              <a:gd name="connsiteX22" fmla="*/ 474920 w 544384"/>
              <a:gd name="connsiteY22" fmla="*/ 66949 h 5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4384" h="579916">
                <a:moveTo>
                  <a:pt x="526678" y="32444"/>
                </a:moveTo>
                <a:cubicBezTo>
                  <a:pt x="500799" y="26693"/>
                  <a:pt x="475400" y="18015"/>
                  <a:pt x="449041" y="15191"/>
                </a:cubicBezTo>
                <a:cubicBezTo>
                  <a:pt x="307261" y="0"/>
                  <a:pt x="308369" y="4452"/>
                  <a:pt x="190248" y="15191"/>
                </a:cubicBezTo>
                <a:cubicBezTo>
                  <a:pt x="175871" y="20942"/>
                  <a:pt x="161266" y="26155"/>
                  <a:pt x="147116" y="32444"/>
                </a:cubicBezTo>
                <a:cubicBezTo>
                  <a:pt x="135365" y="37667"/>
                  <a:pt x="124550" y="44920"/>
                  <a:pt x="112610" y="49696"/>
                </a:cubicBezTo>
                <a:cubicBezTo>
                  <a:pt x="95725" y="56450"/>
                  <a:pt x="60852" y="66949"/>
                  <a:pt x="60852" y="66949"/>
                </a:cubicBezTo>
                <a:cubicBezTo>
                  <a:pt x="0" y="188652"/>
                  <a:pt x="14549" y="132275"/>
                  <a:pt x="467" y="230851"/>
                </a:cubicBezTo>
                <a:cubicBezTo>
                  <a:pt x="16855" y="296402"/>
                  <a:pt x="10251" y="326899"/>
                  <a:pt x="52226" y="368874"/>
                </a:cubicBezTo>
                <a:cubicBezTo>
                  <a:pt x="59557" y="376205"/>
                  <a:pt x="69479" y="380376"/>
                  <a:pt x="78105" y="386127"/>
                </a:cubicBezTo>
                <a:cubicBezTo>
                  <a:pt x="118814" y="447189"/>
                  <a:pt x="63576" y="372335"/>
                  <a:pt x="138490" y="437885"/>
                </a:cubicBezTo>
                <a:cubicBezTo>
                  <a:pt x="150508" y="448401"/>
                  <a:pt x="194327" y="518951"/>
                  <a:pt x="198875" y="524149"/>
                </a:cubicBezTo>
                <a:cubicBezTo>
                  <a:pt x="217723" y="545689"/>
                  <a:pt x="241784" y="544808"/>
                  <a:pt x="267886" y="550028"/>
                </a:cubicBezTo>
                <a:cubicBezTo>
                  <a:pt x="344325" y="499070"/>
                  <a:pt x="233641" y="579916"/>
                  <a:pt x="311018" y="489644"/>
                </a:cubicBezTo>
                <a:cubicBezTo>
                  <a:pt x="327734" y="470142"/>
                  <a:pt x="378313" y="466926"/>
                  <a:pt x="397282" y="463764"/>
                </a:cubicBezTo>
                <a:cubicBezTo>
                  <a:pt x="408784" y="455138"/>
                  <a:pt x="420089" y="446242"/>
                  <a:pt x="431788" y="437885"/>
                </a:cubicBezTo>
                <a:cubicBezTo>
                  <a:pt x="440224" y="431859"/>
                  <a:pt x="450336" y="427963"/>
                  <a:pt x="457667" y="420632"/>
                </a:cubicBezTo>
                <a:cubicBezTo>
                  <a:pt x="521864" y="356435"/>
                  <a:pt x="448437" y="409533"/>
                  <a:pt x="509426" y="368874"/>
                </a:cubicBezTo>
                <a:cubicBezTo>
                  <a:pt x="515177" y="354497"/>
                  <a:pt x="522604" y="340681"/>
                  <a:pt x="526678" y="325742"/>
                </a:cubicBezTo>
                <a:cubicBezTo>
                  <a:pt x="531280" y="308867"/>
                  <a:pt x="531511" y="291057"/>
                  <a:pt x="535305" y="273983"/>
                </a:cubicBezTo>
                <a:cubicBezTo>
                  <a:pt x="537278" y="265107"/>
                  <a:pt x="541056" y="256730"/>
                  <a:pt x="543931" y="248104"/>
                </a:cubicBezTo>
                <a:cubicBezTo>
                  <a:pt x="516055" y="94785"/>
                  <a:pt x="544384" y="200278"/>
                  <a:pt x="509426" y="118708"/>
                </a:cubicBezTo>
                <a:cubicBezTo>
                  <a:pt x="505844" y="110350"/>
                  <a:pt x="506480" y="99929"/>
                  <a:pt x="500799" y="92828"/>
                </a:cubicBezTo>
                <a:cubicBezTo>
                  <a:pt x="472527" y="57489"/>
                  <a:pt x="474920" y="90518"/>
                  <a:pt x="474920" y="6694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32165" y="4623758"/>
            <a:ext cx="77458" cy="931653"/>
          </a:xfrm>
          <a:custGeom>
            <a:avLst/>
            <a:gdLst>
              <a:gd name="connsiteX0" fmla="*/ 68831 w 77458"/>
              <a:gd name="connsiteY0" fmla="*/ 0 h 931653"/>
              <a:gd name="connsiteX1" fmla="*/ 42952 w 77458"/>
              <a:gd name="connsiteY1" fmla="*/ 103517 h 931653"/>
              <a:gd name="connsiteX2" fmla="*/ 8446 w 77458"/>
              <a:gd name="connsiteY2" fmla="*/ 439948 h 931653"/>
              <a:gd name="connsiteX3" fmla="*/ 17073 w 77458"/>
              <a:gd name="connsiteY3" fmla="*/ 569344 h 931653"/>
              <a:gd name="connsiteX4" fmla="*/ 25699 w 77458"/>
              <a:gd name="connsiteY4" fmla="*/ 595223 h 931653"/>
              <a:gd name="connsiteX5" fmla="*/ 34326 w 77458"/>
              <a:gd name="connsiteY5" fmla="*/ 629729 h 931653"/>
              <a:gd name="connsiteX6" fmla="*/ 68831 w 77458"/>
              <a:gd name="connsiteY6" fmla="*/ 707367 h 931653"/>
              <a:gd name="connsiteX7" fmla="*/ 77458 w 77458"/>
              <a:gd name="connsiteY7" fmla="*/ 931653 h 9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58" h="931653">
                <a:moveTo>
                  <a:pt x="68831" y="0"/>
                </a:moveTo>
                <a:cubicBezTo>
                  <a:pt x="56712" y="36361"/>
                  <a:pt x="47923" y="59770"/>
                  <a:pt x="42952" y="103517"/>
                </a:cubicBezTo>
                <a:cubicBezTo>
                  <a:pt x="0" y="481491"/>
                  <a:pt x="43458" y="299908"/>
                  <a:pt x="8446" y="439948"/>
                </a:cubicBezTo>
                <a:cubicBezTo>
                  <a:pt x="11322" y="483080"/>
                  <a:pt x="12299" y="526381"/>
                  <a:pt x="17073" y="569344"/>
                </a:cubicBezTo>
                <a:cubicBezTo>
                  <a:pt x="18077" y="578381"/>
                  <a:pt x="23201" y="586480"/>
                  <a:pt x="25699" y="595223"/>
                </a:cubicBezTo>
                <a:cubicBezTo>
                  <a:pt x="28956" y="606623"/>
                  <a:pt x="30577" y="618481"/>
                  <a:pt x="34326" y="629729"/>
                </a:cubicBezTo>
                <a:cubicBezTo>
                  <a:pt x="45342" y="662777"/>
                  <a:pt x="53798" y="677301"/>
                  <a:pt x="68831" y="707367"/>
                </a:cubicBezTo>
                <a:lnTo>
                  <a:pt x="77458" y="93165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8400" y="1219200"/>
            <a:ext cx="2362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control input in (15)</a:t>
            </a:r>
            <a:endParaRPr lang="en-US" i="1" dirty="0"/>
          </a:p>
        </p:txBody>
      </p:sp>
      <p:sp>
        <p:nvSpPr>
          <p:cNvPr id="14" name="Freeform 13"/>
          <p:cNvSpPr/>
          <p:nvPr/>
        </p:nvSpPr>
        <p:spPr>
          <a:xfrm rot="2700000">
            <a:off x="5728245" y="1186348"/>
            <a:ext cx="77458" cy="931653"/>
          </a:xfrm>
          <a:custGeom>
            <a:avLst/>
            <a:gdLst>
              <a:gd name="connsiteX0" fmla="*/ 68831 w 77458"/>
              <a:gd name="connsiteY0" fmla="*/ 0 h 931653"/>
              <a:gd name="connsiteX1" fmla="*/ 42952 w 77458"/>
              <a:gd name="connsiteY1" fmla="*/ 103517 h 931653"/>
              <a:gd name="connsiteX2" fmla="*/ 8446 w 77458"/>
              <a:gd name="connsiteY2" fmla="*/ 439948 h 931653"/>
              <a:gd name="connsiteX3" fmla="*/ 17073 w 77458"/>
              <a:gd name="connsiteY3" fmla="*/ 569344 h 931653"/>
              <a:gd name="connsiteX4" fmla="*/ 25699 w 77458"/>
              <a:gd name="connsiteY4" fmla="*/ 595223 h 931653"/>
              <a:gd name="connsiteX5" fmla="*/ 34326 w 77458"/>
              <a:gd name="connsiteY5" fmla="*/ 629729 h 931653"/>
              <a:gd name="connsiteX6" fmla="*/ 68831 w 77458"/>
              <a:gd name="connsiteY6" fmla="*/ 707367 h 931653"/>
              <a:gd name="connsiteX7" fmla="*/ 77458 w 77458"/>
              <a:gd name="connsiteY7" fmla="*/ 931653 h 9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58" h="931653">
                <a:moveTo>
                  <a:pt x="68831" y="0"/>
                </a:moveTo>
                <a:cubicBezTo>
                  <a:pt x="56712" y="36361"/>
                  <a:pt x="47923" y="59770"/>
                  <a:pt x="42952" y="103517"/>
                </a:cubicBezTo>
                <a:cubicBezTo>
                  <a:pt x="0" y="481491"/>
                  <a:pt x="43458" y="299908"/>
                  <a:pt x="8446" y="439948"/>
                </a:cubicBezTo>
                <a:cubicBezTo>
                  <a:pt x="11322" y="483080"/>
                  <a:pt x="12299" y="526381"/>
                  <a:pt x="17073" y="569344"/>
                </a:cubicBezTo>
                <a:cubicBezTo>
                  <a:pt x="18077" y="578381"/>
                  <a:pt x="23201" y="586480"/>
                  <a:pt x="25699" y="595223"/>
                </a:cubicBezTo>
                <a:cubicBezTo>
                  <a:pt x="28956" y="606623"/>
                  <a:pt x="30577" y="618481"/>
                  <a:pt x="34326" y="629729"/>
                </a:cubicBezTo>
                <a:cubicBezTo>
                  <a:pt x="45342" y="662777"/>
                  <a:pt x="53798" y="677301"/>
                  <a:pt x="68831" y="707367"/>
                </a:cubicBezTo>
                <a:lnTo>
                  <a:pt x="77458" y="93165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 cstate="print"/>
          <a:srcRect l="31559" t="11829" r="47608" b="80671"/>
          <a:stretch/>
        </p:blipFill>
        <p:spPr bwMode="auto">
          <a:xfrm>
            <a:off x="630499" y="747205"/>
            <a:ext cx="160333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17243" y="457200"/>
            <a:ext cx="8225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Recall: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t="6579"/>
          <a:stretch>
            <a:fillRect/>
          </a:stretch>
        </p:blipFill>
        <p:spPr bwMode="auto">
          <a:xfrm>
            <a:off x="457200" y="228600"/>
            <a:ext cx="7543800" cy="501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8938" b="66481"/>
          <a:stretch>
            <a:fillRect/>
          </a:stretch>
        </p:blipFill>
        <p:spPr bwMode="auto">
          <a:xfrm>
            <a:off x="304800" y="5181600"/>
            <a:ext cx="80867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1400" y="5715000"/>
            <a:ext cx="434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6019800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transformed</a:t>
            </a:r>
            <a:r>
              <a:rPr lang="en-US" dirty="0" smtClean="0"/>
              <a:t> system </a:t>
            </a:r>
            <a:r>
              <a:rPr lang="en-US" i="1" dirty="0" smtClean="0"/>
              <a:t>(</a:t>
            </a:r>
            <a:r>
              <a:rPr lang="en-US" dirty="0" smtClean="0"/>
              <a:t>with states</a:t>
            </a:r>
            <a:r>
              <a:rPr lang="en-US" i="1" dirty="0" smtClean="0"/>
              <a:t> </a:t>
            </a:r>
            <a:r>
              <a:rPr lang="en-US" i="1" dirty="0" err="1" smtClean="0"/>
              <a:t>z,x</a:t>
            </a:r>
            <a:r>
              <a:rPr lang="en-US" i="1" dirty="0" smtClean="0"/>
              <a:t>) </a:t>
            </a:r>
            <a:r>
              <a:rPr lang="en-US" dirty="0" smtClean="0"/>
              <a:t>is now stabilized; however, v is not the input to our real system (can’t apply v to our system)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4749" t="19295" r="50887" b="66937"/>
          <a:stretch/>
        </p:blipFill>
        <p:spPr bwMode="auto">
          <a:xfrm>
            <a:off x="85725" y="969580"/>
            <a:ext cx="1666874" cy="58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69926" y="969580"/>
            <a:ext cx="3809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(7)</a:t>
            </a:r>
          </a:p>
          <a:p>
            <a:r>
              <a:rPr lang="en-US" sz="1200" dirty="0" smtClean="0"/>
              <a:t>(8)</a:t>
            </a:r>
            <a:endParaRPr lang="en-US" sz="1200" dirty="0"/>
          </a:p>
        </p:txBody>
      </p:sp>
      <p:sp>
        <p:nvSpPr>
          <p:cNvPr id="7" name="Freeform 6"/>
          <p:cNvSpPr/>
          <p:nvPr/>
        </p:nvSpPr>
        <p:spPr>
          <a:xfrm>
            <a:off x="1769926" y="1057275"/>
            <a:ext cx="2201999" cy="581025"/>
          </a:xfrm>
          <a:custGeom>
            <a:avLst/>
            <a:gdLst>
              <a:gd name="connsiteX0" fmla="*/ 2201999 w 2201999"/>
              <a:gd name="connsiteY0" fmla="*/ 581025 h 581025"/>
              <a:gd name="connsiteX1" fmla="*/ 2154374 w 2201999"/>
              <a:gd name="connsiteY1" fmla="*/ 552450 h 581025"/>
              <a:gd name="connsiteX2" fmla="*/ 1859099 w 2201999"/>
              <a:gd name="connsiteY2" fmla="*/ 495300 h 581025"/>
              <a:gd name="connsiteX3" fmla="*/ 1754324 w 2201999"/>
              <a:gd name="connsiteY3" fmla="*/ 485775 h 581025"/>
              <a:gd name="connsiteX4" fmla="*/ 1516199 w 2201999"/>
              <a:gd name="connsiteY4" fmla="*/ 457200 h 581025"/>
              <a:gd name="connsiteX5" fmla="*/ 1401899 w 2201999"/>
              <a:gd name="connsiteY5" fmla="*/ 438150 h 581025"/>
              <a:gd name="connsiteX6" fmla="*/ 1354274 w 2201999"/>
              <a:gd name="connsiteY6" fmla="*/ 428625 h 581025"/>
              <a:gd name="connsiteX7" fmla="*/ 1116149 w 2201999"/>
              <a:gd name="connsiteY7" fmla="*/ 400050 h 581025"/>
              <a:gd name="connsiteX8" fmla="*/ 1068524 w 2201999"/>
              <a:gd name="connsiteY8" fmla="*/ 390525 h 581025"/>
              <a:gd name="connsiteX9" fmla="*/ 954224 w 2201999"/>
              <a:gd name="connsiteY9" fmla="*/ 361950 h 581025"/>
              <a:gd name="connsiteX10" fmla="*/ 925649 w 2201999"/>
              <a:gd name="connsiteY10" fmla="*/ 342900 h 581025"/>
              <a:gd name="connsiteX11" fmla="*/ 811349 w 2201999"/>
              <a:gd name="connsiteY11" fmla="*/ 314325 h 581025"/>
              <a:gd name="connsiteX12" fmla="*/ 735149 w 2201999"/>
              <a:gd name="connsiteY12" fmla="*/ 276225 h 581025"/>
              <a:gd name="connsiteX13" fmla="*/ 706574 w 2201999"/>
              <a:gd name="connsiteY13" fmla="*/ 266700 h 581025"/>
              <a:gd name="connsiteX14" fmla="*/ 582749 w 2201999"/>
              <a:gd name="connsiteY14" fmla="*/ 209550 h 581025"/>
              <a:gd name="connsiteX15" fmla="*/ 544649 w 2201999"/>
              <a:gd name="connsiteY15" fmla="*/ 200025 h 581025"/>
              <a:gd name="connsiteX16" fmla="*/ 516074 w 2201999"/>
              <a:gd name="connsiteY16" fmla="*/ 180975 h 581025"/>
              <a:gd name="connsiteX17" fmla="*/ 449399 w 2201999"/>
              <a:gd name="connsiteY17" fmla="*/ 161925 h 581025"/>
              <a:gd name="connsiteX18" fmla="*/ 392249 w 2201999"/>
              <a:gd name="connsiteY18" fmla="*/ 133350 h 581025"/>
              <a:gd name="connsiteX19" fmla="*/ 335099 w 2201999"/>
              <a:gd name="connsiteY19" fmla="*/ 114300 h 581025"/>
              <a:gd name="connsiteX20" fmla="*/ 306524 w 2201999"/>
              <a:gd name="connsiteY20" fmla="*/ 104775 h 581025"/>
              <a:gd name="connsiteX21" fmla="*/ 277949 w 2201999"/>
              <a:gd name="connsiteY21" fmla="*/ 85725 h 581025"/>
              <a:gd name="connsiteX22" fmla="*/ 211274 w 2201999"/>
              <a:gd name="connsiteY22" fmla="*/ 66675 h 581025"/>
              <a:gd name="connsiteX23" fmla="*/ 182699 w 2201999"/>
              <a:gd name="connsiteY23" fmla="*/ 57150 h 581025"/>
              <a:gd name="connsiteX24" fmla="*/ 39824 w 2201999"/>
              <a:gd name="connsiteY24" fmla="*/ 38100 h 581025"/>
              <a:gd name="connsiteX25" fmla="*/ 96974 w 2201999"/>
              <a:gd name="connsiteY25" fmla="*/ 95250 h 581025"/>
              <a:gd name="connsiteX26" fmla="*/ 68399 w 2201999"/>
              <a:gd name="connsiteY26" fmla="*/ 76200 h 581025"/>
              <a:gd name="connsiteX27" fmla="*/ 39824 w 2201999"/>
              <a:gd name="connsiteY27" fmla="*/ 66675 h 581025"/>
              <a:gd name="connsiteX28" fmla="*/ 39824 w 2201999"/>
              <a:gd name="connsiteY28" fmla="*/ 0 h 581025"/>
              <a:gd name="connsiteX29" fmla="*/ 106499 w 2201999"/>
              <a:gd name="connsiteY29" fmla="*/ 95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01999" h="581025">
                <a:moveTo>
                  <a:pt x="2201999" y="581025"/>
                </a:moveTo>
                <a:cubicBezTo>
                  <a:pt x="2186124" y="571500"/>
                  <a:pt x="2171937" y="558304"/>
                  <a:pt x="2154374" y="552450"/>
                </a:cubicBezTo>
                <a:cubicBezTo>
                  <a:pt x="2048937" y="517304"/>
                  <a:pt x="1968018" y="507868"/>
                  <a:pt x="1859099" y="495300"/>
                </a:cubicBezTo>
                <a:cubicBezTo>
                  <a:pt x="1824261" y="491280"/>
                  <a:pt x="1789071" y="490513"/>
                  <a:pt x="1754324" y="485775"/>
                </a:cubicBezTo>
                <a:cubicBezTo>
                  <a:pt x="1501671" y="451322"/>
                  <a:pt x="1815559" y="478583"/>
                  <a:pt x="1516199" y="457200"/>
                </a:cubicBezTo>
                <a:lnTo>
                  <a:pt x="1401899" y="438150"/>
                </a:lnTo>
                <a:cubicBezTo>
                  <a:pt x="1385956" y="435337"/>
                  <a:pt x="1370321" y="430765"/>
                  <a:pt x="1354274" y="428625"/>
                </a:cubicBezTo>
                <a:cubicBezTo>
                  <a:pt x="1275031" y="418059"/>
                  <a:pt x="1194541" y="415728"/>
                  <a:pt x="1116149" y="400050"/>
                </a:cubicBezTo>
                <a:cubicBezTo>
                  <a:pt x="1100274" y="396875"/>
                  <a:pt x="1084283" y="394233"/>
                  <a:pt x="1068524" y="390525"/>
                </a:cubicBezTo>
                <a:cubicBezTo>
                  <a:pt x="1030295" y="381530"/>
                  <a:pt x="954224" y="361950"/>
                  <a:pt x="954224" y="361950"/>
                </a:cubicBezTo>
                <a:cubicBezTo>
                  <a:pt x="944699" y="355600"/>
                  <a:pt x="936509" y="346520"/>
                  <a:pt x="925649" y="342900"/>
                </a:cubicBezTo>
                <a:cubicBezTo>
                  <a:pt x="906829" y="336627"/>
                  <a:pt x="841384" y="327977"/>
                  <a:pt x="811349" y="314325"/>
                </a:cubicBezTo>
                <a:cubicBezTo>
                  <a:pt x="785496" y="302574"/>
                  <a:pt x="760549" y="288925"/>
                  <a:pt x="735149" y="276225"/>
                </a:cubicBezTo>
                <a:cubicBezTo>
                  <a:pt x="726169" y="271735"/>
                  <a:pt x="715714" y="270855"/>
                  <a:pt x="706574" y="266700"/>
                </a:cubicBezTo>
                <a:cubicBezTo>
                  <a:pt x="648363" y="240240"/>
                  <a:pt x="636703" y="227535"/>
                  <a:pt x="582749" y="209550"/>
                </a:cubicBezTo>
                <a:cubicBezTo>
                  <a:pt x="570330" y="205410"/>
                  <a:pt x="557349" y="203200"/>
                  <a:pt x="544649" y="200025"/>
                </a:cubicBezTo>
                <a:cubicBezTo>
                  <a:pt x="535124" y="193675"/>
                  <a:pt x="526313" y="186095"/>
                  <a:pt x="516074" y="180975"/>
                </a:cubicBezTo>
                <a:cubicBezTo>
                  <a:pt x="488365" y="167121"/>
                  <a:pt x="479917" y="174132"/>
                  <a:pt x="449399" y="161925"/>
                </a:cubicBezTo>
                <a:cubicBezTo>
                  <a:pt x="429624" y="154015"/>
                  <a:pt x="411909" y="141542"/>
                  <a:pt x="392249" y="133350"/>
                </a:cubicBezTo>
                <a:cubicBezTo>
                  <a:pt x="373713" y="125627"/>
                  <a:pt x="354149" y="120650"/>
                  <a:pt x="335099" y="114300"/>
                </a:cubicBezTo>
                <a:lnTo>
                  <a:pt x="306524" y="104775"/>
                </a:lnTo>
                <a:cubicBezTo>
                  <a:pt x="296999" y="98425"/>
                  <a:pt x="288188" y="90845"/>
                  <a:pt x="277949" y="85725"/>
                </a:cubicBezTo>
                <a:cubicBezTo>
                  <a:pt x="262724" y="78112"/>
                  <a:pt x="225516" y="70744"/>
                  <a:pt x="211274" y="66675"/>
                </a:cubicBezTo>
                <a:cubicBezTo>
                  <a:pt x="201620" y="63917"/>
                  <a:pt x="192500" y="59328"/>
                  <a:pt x="182699" y="57150"/>
                </a:cubicBezTo>
                <a:cubicBezTo>
                  <a:pt x="139944" y="47649"/>
                  <a:pt x="81095" y="42686"/>
                  <a:pt x="39824" y="38100"/>
                </a:cubicBezTo>
                <a:cubicBezTo>
                  <a:pt x="84719" y="105443"/>
                  <a:pt x="26087" y="24363"/>
                  <a:pt x="96974" y="95250"/>
                </a:cubicBezTo>
                <a:cubicBezTo>
                  <a:pt x="105069" y="103345"/>
                  <a:pt x="78638" y="81320"/>
                  <a:pt x="68399" y="76200"/>
                </a:cubicBezTo>
                <a:cubicBezTo>
                  <a:pt x="59419" y="71710"/>
                  <a:pt x="49349" y="69850"/>
                  <a:pt x="39824" y="66675"/>
                </a:cubicBezTo>
                <a:cubicBezTo>
                  <a:pt x="-5538" y="-1367"/>
                  <a:pt x="-20488" y="15078"/>
                  <a:pt x="39824" y="0"/>
                </a:cubicBezTo>
                <a:cubicBezTo>
                  <a:pt x="87165" y="11835"/>
                  <a:pt x="64833" y="9525"/>
                  <a:pt x="106499" y="95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33257" y="2133601"/>
            <a:ext cx="996043" cy="882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86049" y="1568834"/>
            <a:ext cx="1964779" cy="5647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86050" y="2131511"/>
            <a:ext cx="2295525" cy="5647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81576" y="2131511"/>
            <a:ext cx="1147762" cy="5647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890885">
            <a:off x="5211702" y="3989875"/>
            <a:ext cx="1292536" cy="581025"/>
          </a:xfrm>
          <a:custGeom>
            <a:avLst/>
            <a:gdLst>
              <a:gd name="connsiteX0" fmla="*/ 2201999 w 2201999"/>
              <a:gd name="connsiteY0" fmla="*/ 581025 h 581025"/>
              <a:gd name="connsiteX1" fmla="*/ 2154374 w 2201999"/>
              <a:gd name="connsiteY1" fmla="*/ 552450 h 581025"/>
              <a:gd name="connsiteX2" fmla="*/ 1859099 w 2201999"/>
              <a:gd name="connsiteY2" fmla="*/ 495300 h 581025"/>
              <a:gd name="connsiteX3" fmla="*/ 1754324 w 2201999"/>
              <a:gd name="connsiteY3" fmla="*/ 485775 h 581025"/>
              <a:gd name="connsiteX4" fmla="*/ 1516199 w 2201999"/>
              <a:gd name="connsiteY4" fmla="*/ 457200 h 581025"/>
              <a:gd name="connsiteX5" fmla="*/ 1401899 w 2201999"/>
              <a:gd name="connsiteY5" fmla="*/ 438150 h 581025"/>
              <a:gd name="connsiteX6" fmla="*/ 1354274 w 2201999"/>
              <a:gd name="connsiteY6" fmla="*/ 428625 h 581025"/>
              <a:gd name="connsiteX7" fmla="*/ 1116149 w 2201999"/>
              <a:gd name="connsiteY7" fmla="*/ 400050 h 581025"/>
              <a:gd name="connsiteX8" fmla="*/ 1068524 w 2201999"/>
              <a:gd name="connsiteY8" fmla="*/ 390525 h 581025"/>
              <a:gd name="connsiteX9" fmla="*/ 954224 w 2201999"/>
              <a:gd name="connsiteY9" fmla="*/ 361950 h 581025"/>
              <a:gd name="connsiteX10" fmla="*/ 925649 w 2201999"/>
              <a:gd name="connsiteY10" fmla="*/ 342900 h 581025"/>
              <a:gd name="connsiteX11" fmla="*/ 811349 w 2201999"/>
              <a:gd name="connsiteY11" fmla="*/ 314325 h 581025"/>
              <a:gd name="connsiteX12" fmla="*/ 735149 w 2201999"/>
              <a:gd name="connsiteY12" fmla="*/ 276225 h 581025"/>
              <a:gd name="connsiteX13" fmla="*/ 706574 w 2201999"/>
              <a:gd name="connsiteY13" fmla="*/ 266700 h 581025"/>
              <a:gd name="connsiteX14" fmla="*/ 582749 w 2201999"/>
              <a:gd name="connsiteY14" fmla="*/ 209550 h 581025"/>
              <a:gd name="connsiteX15" fmla="*/ 544649 w 2201999"/>
              <a:gd name="connsiteY15" fmla="*/ 200025 h 581025"/>
              <a:gd name="connsiteX16" fmla="*/ 516074 w 2201999"/>
              <a:gd name="connsiteY16" fmla="*/ 180975 h 581025"/>
              <a:gd name="connsiteX17" fmla="*/ 449399 w 2201999"/>
              <a:gd name="connsiteY17" fmla="*/ 161925 h 581025"/>
              <a:gd name="connsiteX18" fmla="*/ 392249 w 2201999"/>
              <a:gd name="connsiteY18" fmla="*/ 133350 h 581025"/>
              <a:gd name="connsiteX19" fmla="*/ 335099 w 2201999"/>
              <a:gd name="connsiteY19" fmla="*/ 114300 h 581025"/>
              <a:gd name="connsiteX20" fmla="*/ 306524 w 2201999"/>
              <a:gd name="connsiteY20" fmla="*/ 104775 h 581025"/>
              <a:gd name="connsiteX21" fmla="*/ 277949 w 2201999"/>
              <a:gd name="connsiteY21" fmla="*/ 85725 h 581025"/>
              <a:gd name="connsiteX22" fmla="*/ 211274 w 2201999"/>
              <a:gd name="connsiteY22" fmla="*/ 66675 h 581025"/>
              <a:gd name="connsiteX23" fmla="*/ 182699 w 2201999"/>
              <a:gd name="connsiteY23" fmla="*/ 57150 h 581025"/>
              <a:gd name="connsiteX24" fmla="*/ 39824 w 2201999"/>
              <a:gd name="connsiteY24" fmla="*/ 38100 h 581025"/>
              <a:gd name="connsiteX25" fmla="*/ 96974 w 2201999"/>
              <a:gd name="connsiteY25" fmla="*/ 95250 h 581025"/>
              <a:gd name="connsiteX26" fmla="*/ 68399 w 2201999"/>
              <a:gd name="connsiteY26" fmla="*/ 76200 h 581025"/>
              <a:gd name="connsiteX27" fmla="*/ 39824 w 2201999"/>
              <a:gd name="connsiteY27" fmla="*/ 66675 h 581025"/>
              <a:gd name="connsiteX28" fmla="*/ 39824 w 2201999"/>
              <a:gd name="connsiteY28" fmla="*/ 0 h 581025"/>
              <a:gd name="connsiteX29" fmla="*/ 106499 w 2201999"/>
              <a:gd name="connsiteY29" fmla="*/ 95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01999" h="581025">
                <a:moveTo>
                  <a:pt x="2201999" y="581025"/>
                </a:moveTo>
                <a:cubicBezTo>
                  <a:pt x="2186124" y="571500"/>
                  <a:pt x="2171937" y="558304"/>
                  <a:pt x="2154374" y="552450"/>
                </a:cubicBezTo>
                <a:cubicBezTo>
                  <a:pt x="2048937" y="517304"/>
                  <a:pt x="1968018" y="507868"/>
                  <a:pt x="1859099" y="495300"/>
                </a:cubicBezTo>
                <a:cubicBezTo>
                  <a:pt x="1824261" y="491280"/>
                  <a:pt x="1789071" y="490513"/>
                  <a:pt x="1754324" y="485775"/>
                </a:cubicBezTo>
                <a:cubicBezTo>
                  <a:pt x="1501671" y="451322"/>
                  <a:pt x="1815559" y="478583"/>
                  <a:pt x="1516199" y="457200"/>
                </a:cubicBezTo>
                <a:lnTo>
                  <a:pt x="1401899" y="438150"/>
                </a:lnTo>
                <a:cubicBezTo>
                  <a:pt x="1385956" y="435337"/>
                  <a:pt x="1370321" y="430765"/>
                  <a:pt x="1354274" y="428625"/>
                </a:cubicBezTo>
                <a:cubicBezTo>
                  <a:pt x="1275031" y="418059"/>
                  <a:pt x="1194541" y="415728"/>
                  <a:pt x="1116149" y="400050"/>
                </a:cubicBezTo>
                <a:cubicBezTo>
                  <a:pt x="1100274" y="396875"/>
                  <a:pt x="1084283" y="394233"/>
                  <a:pt x="1068524" y="390525"/>
                </a:cubicBezTo>
                <a:cubicBezTo>
                  <a:pt x="1030295" y="381530"/>
                  <a:pt x="954224" y="361950"/>
                  <a:pt x="954224" y="361950"/>
                </a:cubicBezTo>
                <a:cubicBezTo>
                  <a:pt x="944699" y="355600"/>
                  <a:pt x="936509" y="346520"/>
                  <a:pt x="925649" y="342900"/>
                </a:cubicBezTo>
                <a:cubicBezTo>
                  <a:pt x="906829" y="336627"/>
                  <a:pt x="841384" y="327977"/>
                  <a:pt x="811349" y="314325"/>
                </a:cubicBezTo>
                <a:cubicBezTo>
                  <a:pt x="785496" y="302574"/>
                  <a:pt x="760549" y="288925"/>
                  <a:pt x="735149" y="276225"/>
                </a:cubicBezTo>
                <a:cubicBezTo>
                  <a:pt x="726169" y="271735"/>
                  <a:pt x="715714" y="270855"/>
                  <a:pt x="706574" y="266700"/>
                </a:cubicBezTo>
                <a:cubicBezTo>
                  <a:pt x="648363" y="240240"/>
                  <a:pt x="636703" y="227535"/>
                  <a:pt x="582749" y="209550"/>
                </a:cubicBezTo>
                <a:cubicBezTo>
                  <a:pt x="570330" y="205410"/>
                  <a:pt x="557349" y="203200"/>
                  <a:pt x="544649" y="200025"/>
                </a:cubicBezTo>
                <a:cubicBezTo>
                  <a:pt x="535124" y="193675"/>
                  <a:pt x="526313" y="186095"/>
                  <a:pt x="516074" y="180975"/>
                </a:cubicBezTo>
                <a:cubicBezTo>
                  <a:pt x="488365" y="167121"/>
                  <a:pt x="479917" y="174132"/>
                  <a:pt x="449399" y="161925"/>
                </a:cubicBezTo>
                <a:cubicBezTo>
                  <a:pt x="429624" y="154015"/>
                  <a:pt x="411909" y="141542"/>
                  <a:pt x="392249" y="133350"/>
                </a:cubicBezTo>
                <a:cubicBezTo>
                  <a:pt x="373713" y="125627"/>
                  <a:pt x="354149" y="120650"/>
                  <a:pt x="335099" y="114300"/>
                </a:cubicBezTo>
                <a:lnTo>
                  <a:pt x="306524" y="104775"/>
                </a:lnTo>
                <a:cubicBezTo>
                  <a:pt x="296999" y="98425"/>
                  <a:pt x="288188" y="90845"/>
                  <a:pt x="277949" y="85725"/>
                </a:cubicBezTo>
                <a:cubicBezTo>
                  <a:pt x="262724" y="78112"/>
                  <a:pt x="225516" y="70744"/>
                  <a:pt x="211274" y="66675"/>
                </a:cubicBezTo>
                <a:cubicBezTo>
                  <a:pt x="201620" y="63917"/>
                  <a:pt x="192500" y="59328"/>
                  <a:pt x="182699" y="57150"/>
                </a:cubicBezTo>
                <a:cubicBezTo>
                  <a:pt x="139944" y="47649"/>
                  <a:pt x="81095" y="42686"/>
                  <a:pt x="39824" y="38100"/>
                </a:cubicBezTo>
                <a:cubicBezTo>
                  <a:pt x="84719" y="105443"/>
                  <a:pt x="26087" y="24363"/>
                  <a:pt x="96974" y="95250"/>
                </a:cubicBezTo>
                <a:cubicBezTo>
                  <a:pt x="105069" y="103345"/>
                  <a:pt x="78638" y="81320"/>
                  <a:pt x="68399" y="76200"/>
                </a:cubicBezTo>
                <a:cubicBezTo>
                  <a:pt x="59419" y="71710"/>
                  <a:pt x="49349" y="69850"/>
                  <a:pt x="39824" y="66675"/>
                </a:cubicBezTo>
                <a:cubicBezTo>
                  <a:pt x="-5538" y="-1367"/>
                  <a:pt x="-20488" y="15078"/>
                  <a:pt x="39824" y="0"/>
                </a:cubicBezTo>
                <a:cubicBezTo>
                  <a:pt x="87165" y="11835"/>
                  <a:pt x="64833" y="9525"/>
                  <a:pt x="106499" y="95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81338" y="4279190"/>
            <a:ext cx="2042456" cy="5647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32483" y="3366629"/>
            <a:ext cx="234202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have embedded the problem that we said we could solve (first-order system)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4581" b="43955"/>
          <a:stretch/>
        </p:blipFill>
        <p:spPr bwMode="auto">
          <a:xfrm>
            <a:off x="304799" y="872359"/>
            <a:ext cx="8086725" cy="107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399" y="719959"/>
            <a:ext cx="304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8938"/>
          <a:stretch/>
        </p:blipFill>
        <p:spPr bwMode="auto">
          <a:xfrm>
            <a:off x="304799" y="4892198"/>
            <a:ext cx="8086725" cy="140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3294993" y="1765738"/>
            <a:ext cx="1344008" cy="3326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19397" y="1765738"/>
            <a:ext cx="1177817" cy="3326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9258" t="53289" r="5957" b="33762"/>
          <a:stretch/>
        </p:blipFill>
        <p:spPr bwMode="auto">
          <a:xfrm>
            <a:off x="4436676" y="3239335"/>
            <a:ext cx="4445876" cy="6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31342" t="30375" r="5769" b="56602"/>
          <a:stretch/>
        </p:blipFill>
        <p:spPr bwMode="auto">
          <a:xfrm>
            <a:off x="4436676" y="1878092"/>
            <a:ext cx="4173923" cy="52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4" cstate="print"/>
          <a:srcRect l="45604" t="58567" b="34947"/>
          <a:stretch/>
        </p:blipFill>
        <p:spPr bwMode="auto">
          <a:xfrm>
            <a:off x="4348161" y="2855395"/>
            <a:ext cx="418640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5"/>
          <a:stretch/>
        </p:blipFill>
        <p:spPr bwMode="auto">
          <a:xfrm>
            <a:off x="7184649" y="4171409"/>
            <a:ext cx="491028" cy="28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flipH="1">
            <a:off x="6038522" y="3723701"/>
            <a:ext cx="186008" cy="1548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64"/>
          <a:stretch/>
        </p:blipFill>
        <p:spPr bwMode="auto">
          <a:xfrm>
            <a:off x="5862624" y="4171410"/>
            <a:ext cx="1322025" cy="28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807211" y="2409829"/>
            <a:ext cx="407534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Derivative of the control for the first subsystem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3399" y="5942943"/>
            <a:ext cx="8077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now a formula for solving the problem of the specific form given in (7) and (8)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4105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54110"/>
            <a:ext cx="8505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4030710"/>
            <a:ext cx="8077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already solved a similar problem in Example 1: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9469" t="19436" r="6195" b="70846"/>
          <a:stretch>
            <a:fillRect/>
          </a:stretch>
        </p:blipFill>
        <p:spPr bwMode="auto">
          <a:xfrm>
            <a:off x="1524000" y="441171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326110"/>
            <a:ext cx="8077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are embedding the control design approach, “Basic Feedback Linearization”, into the Integrator </a:t>
            </a:r>
            <a:r>
              <a:rPr lang="en-US" dirty="0" err="1" smtClean="0"/>
              <a:t>Backstepping</a:t>
            </a:r>
            <a:r>
              <a:rPr lang="en-US" dirty="0" smtClean="0"/>
              <a:t>.  Other control design techniques could be used here.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8053" t="59927" r="3540" b="30355"/>
          <a:stretch>
            <a:fillRect/>
          </a:stretch>
        </p:blipFill>
        <p:spPr bwMode="auto">
          <a:xfrm>
            <a:off x="1447800" y="479271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1869"/>
          <a:stretch>
            <a:fillRect/>
          </a:stretch>
        </p:blipFill>
        <p:spPr bwMode="auto">
          <a:xfrm>
            <a:off x="304800" y="1130342"/>
            <a:ext cx="8467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81899" y="1864426"/>
            <a:ext cx="15497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Formula for u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6902" y="3714997"/>
            <a:ext cx="15497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Formula for V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7033" y="4508664"/>
            <a:ext cx="28382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PD? Yes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Radially Unbounded? 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28737"/>
          <a:stretch/>
        </p:blipFill>
        <p:spPr bwMode="auto">
          <a:xfrm>
            <a:off x="457200" y="914400"/>
            <a:ext cx="8286750" cy="29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2667000"/>
            <a:ext cx="2057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Desired trajectory that we can specify to control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3124200"/>
            <a:ext cx="3200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Error between actual trajectory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desired trajectory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828800"/>
            <a:ext cx="281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Motivated by tracking error: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24355" y="2559170"/>
            <a:ext cx="2409645" cy="580845"/>
          </a:xfrm>
          <a:custGeom>
            <a:avLst/>
            <a:gdLst>
              <a:gd name="connsiteX0" fmla="*/ 0 w 2409645"/>
              <a:gd name="connsiteY0" fmla="*/ 580845 h 580845"/>
              <a:gd name="connsiteX1" fmla="*/ 698739 w 2409645"/>
              <a:gd name="connsiteY1" fmla="*/ 80513 h 580845"/>
              <a:gd name="connsiteX2" fmla="*/ 2139351 w 2409645"/>
              <a:gd name="connsiteY2" fmla="*/ 97766 h 580845"/>
              <a:gd name="connsiteX3" fmla="*/ 2320505 w 2409645"/>
              <a:gd name="connsiteY3" fmla="*/ 477328 h 580845"/>
              <a:gd name="connsiteX0" fmla="*/ 0 w 2409645"/>
              <a:gd name="connsiteY0" fmla="*/ 580845 h 580845"/>
              <a:gd name="connsiteX1" fmla="*/ 698739 w 2409645"/>
              <a:gd name="connsiteY1" fmla="*/ 80513 h 580845"/>
              <a:gd name="connsiteX2" fmla="*/ 2139351 w 2409645"/>
              <a:gd name="connsiteY2" fmla="*/ 97766 h 580845"/>
              <a:gd name="connsiteX3" fmla="*/ 2320505 w 2409645"/>
              <a:gd name="connsiteY3" fmla="*/ 477328 h 58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645" h="580845">
                <a:moveTo>
                  <a:pt x="0" y="580845"/>
                </a:moveTo>
                <a:cubicBezTo>
                  <a:pt x="171090" y="370935"/>
                  <a:pt x="342181" y="161026"/>
                  <a:pt x="698739" y="80513"/>
                </a:cubicBezTo>
                <a:cubicBezTo>
                  <a:pt x="1055297" y="0"/>
                  <a:pt x="1869057" y="31630"/>
                  <a:pt x="2139351" y="97766"/>
                </a:cubicBezTo>
                <a:cubicBezTo>
                  <a:pt x="2409645" y="163902"/>
                  <a:pt x="2300376" y="313426"/>
                  <a:pt x="2320505" y="47732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5562600" y="2590800"/>
            <a:ext cx="1676400" cy="504645"/>
          </a:xfrm>
          <a:custGeom>
            <a:avLst/>
            <a:gdLst>
              <a:gd name="connsiteX0" fmla="*/ 0 w 2409645"/>
              <a:gd name="connsiteY0" fmla="*/ 580845 h 580845"/>
              <a:gd name="connsiteX1" fmla="*/ 698739 w 2409645"/>
              <a:gd name="connsiteY1" fmla="*/ 80513 h 580845"/>
              <a:gd name="connsiteX2" fmla="*/ 2139351 w 2409645"/>
              <a:gd name="connsiteY2" fmla="*/ 97766 h 580845"/>
              <a:gd name="connsiteX3" fmla="*/ 2320505 w 2409645"/>
              <a:gd name="connsiteY3" fmla="*/ 477328 h 580845"/>
              <a:gd name="connsiteX0" fmla="*/ 0 w 2409645"/>
              <a:gd name="connsiteY0" fmla="*/ 580845 h 580845"/>
              <a:gd name="connsiteX1" fmla="*/ 698739 w 2409645"/>
              <a:gd name="connsiteY1" fmla="*/ 80513 h 580845"/>
              <a:gd name="connsiteX2" fmla="*/ 2139351 w 2409645"/>
              <a:gd name="connsiteY2" fmla="*/ 97766 h 580845"/>
              <a:gd name="connsiteX3" fmla="*/ 2320505 w 2409645"/>
              <a:gd name="connsiteY3" fmla="*/ 477328 h 58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645" h="580845">
                <a:moveTo>
                  <a:pt x="0" y="580845"/>
                </a:moveTo>
                <a:cubicBezTo>
                  <a:pt x="171090" y="370935"/>
                  <a:pt x="342181" y="161026"/>
                  <a:pt x="698739" y="80513"/>
                </a:cubicBezTo>
                <a:cubicBezTo>
                  <a:pt x="1055297" y="0"/>
                  <a:pt x="1869057" y="31630"/>
                  <a:pt x="2139351" y="97766"/>
                </a:cubicBezTo>
                <a:cubicBezTo>
                  <a:pt x="2409645" y="163902"/>
                  <a:pt x="2300376" y="313426"/>
                  <a:pt x="2320505" y="47732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43700" y="4234934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(See Example 4)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7334534" y="2248162"/>
          <a:ext cx="13811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1" name="Equation" r:id="rId4" imgW="736560" imgH="419040" progId="Equation.DSMT4">
                  <p:embed/>
                </p:oleObj>
              </mc:Choice>
              <mc:Fallback>
                <p:oleObj name="Equation" r:id="rId4" imgW="7365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534" y="2248162"/>
                        <a:ext cx="1381125" cy="78581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835729" y="3839937"/>
            <a:ext cx="228600" cy="369332"/>
            <a:chOff x="2324100" y="2286000"/>
            <a:chExt cx="228600" cy="369332"/>
          </a:xfrm>
        </p:grpSpPr>
        <p:sp>
          <p:nvSpPr>
            <p:cNvPr id="14" name="Rectangle 13"/>
            <p:cNvSpPr/>
            <p:nvPr/>
          </p:nvSpPr>
          <p:spPr>
            <a:xfrm>
              <a:off x="2386693" y="2362200"/>
              <a:ext cx="114299" cy="228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24100" y="2286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 flipH="1">
            <a:off x="2898474" y="237696"/>
            <a:ext cx="407382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4 (Handcrafted </a:t>
            </a:r>
            <a:r>
              <a:rPr lang="en-US" dirty="0" err="1" smtClean="0"/>
              <a:t>Backstepping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215627"/>
              </p:ext>
            </p:extLst>
          </p:nvPr>
        </p:nvGraphicFramePr>
        <p:xfrm>
          <a:off x="1866900" y="3839937"/>
          <a:ext cx="3311647" cy="1130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2" name="Equation" r:id="rId6" imgW="1892160" imgH="647640" progId="Equation.DSMT4">
                  <p:embed/>
                </p:oleObj>
              </mc:Choice>
              <mc:Fallback>
                <p:oleObj name="Equation" r:id="rId6" imgW="1892160" imgH="647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3839937"/>
                        <a:ext cx="3311647" cy="11305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72049"/>
          <a:stretch/>
        </p:blipFill>
        <p:spPr bwMode="auto">
          <a:xfrm>
            <a:off x="279838" y="5027419"/>
            <a:ext cx="8286750" cy="11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38199" y="6018222"/>
            <a:ext cx="750175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this point: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have stabilized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we know that the tracking error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goes to zero.  Must now work with the input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make certain that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goes to zero.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752447" y="5199136"/>
            <a:ext cx="832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b="88863"/>
          <a:stretch>
            <a:fillRect/>
          </a:stretch>
        </p:blipFill>
        <p:spPr bwMode="auto">
          <a:xfrm>
            <a:off x="0" y="0"/>
            <a:ext cx="828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1488773" y="132921"/>
            <a:ext cx="624552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4 (Handcrafted </a:t>
            </a:r>
            <a:r>
              <a:rPr lang="en-US" dirty="0" err="1" smtClean="0"/>
              <a:t>Backstepping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2986"/>
              </p:ext>
            </p:extLst>
          </p:nvPr>
        </p:nvGraphicFramePr>
        <p:xfrm>
          <a:off x="346717" y="925774"/>
          <a:ext cx="8529638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3" name="Equation" r:id="rId4" imgW="5168880" imgH="736560" progId="Equation.DSMT4">
                  <p:embed/>
                </p:oleObj>
              </mc:Choice>
              <mc:Fallback>
                <p:oleObj name="Equation" r:id="rId4" imgW="5168880" imgH="736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7" y="925774"/>
                        <a:ext cx="8529638" cy="1212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80295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7816" b="69226"/>
          <a:stretch>
            <a:fillRect/>
          </a:stretch>
        </p:blipFill>
        <p:spPr bwMode="auto">
          <a:xfrm>
            <a:off x="76200" y="1066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59928" b="30354"/>
          <a:stretch>
            <a:fillRect/>
          </a:stretch>
        </p:blipFill>
        <p:spPr bwMode="auto">
          <a:xfrm>
            <a:off x="0" y="1676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767178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b="88863"/>
          <a:stretch>
            <a:fillRect/>
          </a:stretch>
        </p:blipFill>
        <p:spPr bwMode="auto">
          <a:xfrm>
            <a:off x="0" y="0"/>
            <a:ext cx="828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5681" y="2992854"/>
            <a:ext cx="2880506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Note: This is a dynamic system that describes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tracking error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we want to prove that the state of this system will to go to zero (is stable at zero) just like the systems we analyzed in Chapters 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5486399" y="2971800"/>
            <a:ext cx="759281" cy="232783"/>
          </a:xfrm>
          <a:custGeom>
            <a:avLst/>
            <a:gdLst>
              <a:gd name="connsiteX0" fmla="*/ 0 w 2409645"/>
              <a:gd name="connsiteY0" fmla="*/ 580845 h 580845"/>
              <a:gd name="connsiteX1" fmla="*/ 698739 w 2409645"/>
              <a:gd name="connsiteY1" fmla="*/ 80513 h 580845"/>
              <a:gd name="connsiteX2" fmla="*/ 2139351 w 2409645"/>
              <a:gd name="connsiteY2" fmla="*/ 97766 h 580845"/>
              <a:gd name="connsiteX3" fmla="*/ 2320505 w 2409645"/>
              <a:gd name="connsiteY3" fmla="*/ 477328 h 580845"/>
              <a:gd name="connsiteX0" fmla="*/ 0 w 2409645"/>
              <a:gd name="connsiteY0" fmla="*/ 580845 h 580845"/>
              <a:gd name="connsiteX1" fmla="*/ 698739 w 2409645"/>
              <a:gd name="connsiteY1" fmla="*/ 80513 h 580845"/>
              <a:gd name="connsiteX2" fmla="*/ 2139351 w 2409645"/>
              <a:gd name="connsiteY2" fmla="*/ 97766 h 580845"/>
              <a:gd name="connsiteX3" fmla="*/ 2320505 w 2409645"/>
              <a:gd name="connsiteY3" fmla="*/ 477328 h 580845"/>
              <a:gd name="connsiteX0" fmla="*/ 0 w 2139351"/>
              <a:gd name="connsiteY0" fmla="*/ 580845 h 580845"/>
              <a:gd name="connsiteX1" fmla="*/ 698739 w 2139351"/>
              <a:gd name="connsiteY1" fmla="*/ 80513 h 580845"/>
              <a:gd name="connsiteX2" fmla="*/ 2139351 w 2139351"/>
              <a:gd name="connsiteY2" fmla="*/ 97766 h 58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9351" h="580845">
                <a:moveTo>
                  <a:pt x="0" y="580845"/>
                </a:moveTo>
                <a:cubicBezTo>
                  <a:pt x="171090" y="370935"/>
                  <a:pt x="342181" y="161026"/>
                  <a:pt x="698739" y="80513"/>
                </a:cubicBezTo>
                <a:cubicBezTo>
                  <a:pt x="1055297" y="0"/>
                  <a:pt x="1869057" y="31630"/>
                  <a:pt x="2139351" y="97766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456376"/>
              </p:ext>
            </p:extLst>
          </p:nvPr>
        </p:nvGraphicFramePr>
        <p:xfrm>
          <a:off x="5638800" y="656725"/>
          <a:ext cx="1381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36"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56725"/>
                        <a:ext cx="1381125" cy="381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96352" y="2866030"/>
            <a:ext cx="2286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8862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Stabilizing term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 rot="10198905" flipH="1">
            <a:off x="2765957" y="3931377"/>
            <a:ext cx="1935688" cy="431278"/>
          </a:xfrm>
          <a:custGeom>
            <a:avLst/>
            <a:gdLst>
              <a:gd name="connsiteX0" fmla="*/ 0 w 2409645"/>
              <a:gd name="connsiteY0" fmla="*/ 580845 h 580845"/>
              <a:gd name="connsiteX1" fmla="*/ 698739 w 2409645"/>
              <a:gd name="connsiteY1" fmla="*/ 80513 h 580845"/>
              <a:gd name="connsiteX2" fmla="*/ 2139351 w 2409645"/>
              <a:gd name="connsiteY2" fmla="*/ 97766 h 580845"/>
              <a:gd name="connsiteX3" fmla="*/ 2320505 w 2409645"/>
              <a:gd name="connsiteY3" fmla="*/ 477328 h 580845"/>
              <a:gd name="connsiteX0" fmla="*/ 0 w 2409645"/>
              <a:gd name="connsiteY0" fmla="*/ 580845 h 580845"/>
              <a:gd name="connsiteX1" fmla="*/ 698739 w 2409645"/>
              <a:gd name="connsiteY1" fmla="*/ 80513 h 580845"/>
              <a:gd name="connsiteX2" fmla="*/ 2139351 w 2409645"/>
              <a:gd name="connsiteY2" fmla="*/ 97766 h 580845"/>
              <a:gd name="connsiteX3" fmla="*/ 2320505 w 2409645"/>
              <a:gd name="connsiteY3" fmla="*/ 477328 h 580845"/>
              <a:gd name="connsiteX0" fmla="*/ 0 w 2139351"/>
              <a:gd name="connsiteY0" fmla="*/ 580845 h 580845"/>
              <a:gd name="connsiteX1" fmla="*/ 698739 w 2139351"/>
              <a:gd name="connsiteY1" fmla="*/ 80513 h 580845"/>
              <a:gd name="connsiteX2" fmla="*/ 2139351 w 2139351"/>
              <a:gd name="connsiteY2" fmla="*/ 97766 h 58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9351" h="580845">
                <a:moveTo>
                  <a:pt x="0" y="580845"/>
                </a:moveTo>
                <a:cubicBezTo>
                  <a:pt x="171090" y="370935"/>
                  <a:pt x="342181" y="161026"/>
                  <a:pt x="698739" y="80513"/>
                </a:cubicBezTo>
                <a:cubicBezTo>
                  <a:pt x="1055297" y="0"/>
                  <a:pt x="1869057" y="31630"/>
                  <a:pt x="2139351" y="97766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8800" y="5562600"/>
            <a:ext cx="3048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Additional requirements in the composite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Lyapunov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analysis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4686300" y="4838700"/>
            <a:ext cx="16002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487711" y="1151328"/>
            <a:ext cx="228600" cy="369332"/>
            <a:chOff x="2324100" y="2286000"/>
            <a:chExt cx="228600" cy="369332"/>
          </a:xfrm>
        </p:grpSpPr>
        <p:sp>
          <p:nvSpPr>
            <p:cNvPr id="15" name="Rectangle 14"/>
            <p:cNvSpPr/>
            <p:nvPr/>
          </p:nvSpPr>
          <p:spPr>
            <a:xfrm>
              <a:off x="2386693" y="2362200"/>
              <a:ext cx="114299" cy="228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24100" y="2286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52655" y="1160428"/>
            <a:ext cx="228600" cy="369332"/>
            <a:chOff x="2324100" y="2286000"/>
            <a:chExt cx="228600" cy="369332"/>
          </a:xfrm>
        </p:grpSpPr>
        <p:sp>
          <p:nvSpPr>
            <p:cNvPr id="18" name="Rectangle 17"/>
            <p:cNvSpPr/>
            <p:nvPr/>
          </p:nvSpPr>
          <p:spPr>
            <a:xfrm>
              <a:off x="2386693" y="2362200"/>
              <a:ext cx="114299" cy="228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24100" y="2286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06493" y="2286367"/>
            <a:ext cx="228600" cy="369332"/>
            <a:chOff x="2324100" y="2286000"/>
            <a:chExt cx="228600" cy="369332"/>
          </a:xfrm>
        </p:grpSpPr>
        <p:sp>
          <p:nvSpPr>
            <p:cNvPr id="27" name="Rectangle 26"/>
            <p:cNvSpPr/>
            <p:nvPr/>
          </p:nvSpPr>
          <p:spPr>
            <a:xfrm>
              <a:off x="2386693" y="2362200"/>
              <a:ext cx="114299" cy="228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24100" y="2286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 l="8643" t="30998" r="79883" b="64306"/>
          <a:stretch>
            <a:fillRect/>
          </a:stretch>
        </p:blipFill>
        <p:spPr bwMode="auto">
          <a:xfrm>
            <a:off x="1237968" y="1157583"/>
            <a:ext cx="1105464" cy="36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224585" y="11600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69391" y="1562669"/>
            <a:ext cx="25248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58019" y="1885666"/>
            <a:ext cx="25248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1488773" y="132921"/>
            <a:ext cx="624552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4 (Handcrafted </a:t>
            </a:r>
            <a:r>
              <a:rPr lang="en-US" dirty="0" err="1" smtClean="0"/>
              <a:t>Backstepping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218119"/>
              </p:ext>
            </p:extLst>
          </p:nvPr>
        </p:nvGraphicFramePr>
        <p:xfrm>
          <a:off x="5056249" y="5850140"/>
          <a:ext cx="350982" cy="30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37" name="Equation" r:id="rId7" imgW="266400" imgH="228600" progId="Equation.DSMT4">
                  <p:embed/>
                </p:oleObj>
              </mc:Choice>
              <mc:Fallback>
                <p:oleObj name="Equation" r:id="rId7" imgW="266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56249" y="5850140"/>
                        <a:ext cx="350982" cy="30084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35918"/>
              </p:ext>
            </p:extLst>
          </p:nvPr>
        </p:nvGraphicFramePr>
        <p:xfrm>
          <a:off x="838200" y="2823584"/>
          <a:ext cx="1381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38" name="Equation" r:id="rId9" imgW="736600" imgH="203200" progId="Equation.DSMT4">
                  <p:embed/>
                </p:oleObj>
              </mc:Choice>
              <mc:Fallback>
                <p:oleObj name="Equation" r:id="rId9" imgW="736600" imgH="20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23584"/>
                        <a:ext cx="1381125" cy="381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275543"/>
              </p:ext>
            </p:extLst>
          </p:nvPr>
        </p:nvGraphicFramePr>
        <p:xfrm>
          <a:off x="2235556" y="3305175"/>
          <a:ext cx="38449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39" name="Equation" r:id="rId10" imgW="2197080" imgH="228600" progId="Equation.DSMT4">
                  <p:embed/>
                </p:oleObj>
              </mc:Choice>
              <mc:Fallback>
                <p:oleObj name="Equation" r:id="rId10" imgW="21970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556" y="3305175"/>
                        <a:ext cx="3844925" cy="400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648621" y="450508"/>
            <a:ext cx="228600" cy="369332"/>
            <a:chOff x="2324100" y="2286000"/>
            <a:chExt cx="228600" cy="369332"/>
          </a:xfrm>
        </p:grpSpPr>
        <p:sp>
          <p:nvSpPr>
            <p:cNvPr id="35" name="Rectangle 34"/>
            <p:cNvSpPr/>
            <p:nvPr/>
          </p:nvSpPr>
          <p:spPr>
            <a:xfrm>
              <a:off x="2386693" y="2362200"/>
              <a:ext cx="114299" cy="228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24100" y="2286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88863"/>
          <a:stretch>
            <a:fillRect/>
          </a:stretch>
        </p:blipFill>
        <p:spPr bwMode="auto">
          <a:xfrm>
            <a:off x="0" y="228600"/>
            <a:ext cx="828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464389" y="990599"/>
            <a:ext cx="8401050" cy="5137289"/>
            <a:chOff x="464389" y="990599"/>
            <a:chExt cx="8401050" cy="5137289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89" y="990599"/>
              <a:ext cx="8401050" cy="432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4495800" y="1981200"/>
              <a:ext cx="4572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71800" y="1981200"/>
              <a:ext cx="4572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0" y="1981200"/>
              <a:ext cx="4572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2362200"/>
              <a:ext cx="4572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9200" y="2362200"/>
              <a:ext cx="6096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48375" y="2171700"/>
              <a:ext cx="2362200" cy="175432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Could not remove this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interconnection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term earlier because it allowed us to introduce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2d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into the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dynamics.</a:t>
              </a:r>
              <a:endParaRPr lang="en-US" i="1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62360" y="4581525"/>
              <a:ext cx="252484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6121400" y="2844800"/>
            <a:ext cx="9144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70" name="Equation" r:id="rId5" imgW="914400" imgH="190080" progId="Equation.DSMT4">
                    <p:embed/>
                  </p:oleObj>
                </mc:Choice>
                <mc:Fallback>
                  <p:oleObj name="Equation" r:id="rId5" imgW="914400" imgH="1900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1400" y="2844800"/>
                          <a:ext cx="914400" cy="190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5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1478045"/>
                </p:ext>
              </p:extLst>
            </p:nvPr>
          </p:nvGraphicFramePr>
          <p:xfrm>
            <a:off x="789781" y="3926026"/>
            <a:ext cx="6497638" cy="2201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71" name="Equation" r:id="rId7" imgW="3429000" imgH="1295280" progId="Equation.DSMT4">
                    <p:embed/>
                  </p:oleObj>
                </mc:Choice>
                <mc:Fallback>
                  <p:oleObj name="Equation" r:id="rId7" imgW="3429000" imgH="12952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781" y="3926026"/>
                          <a:ext cx="6497638" cy="2201862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2481294" y="6297283"/>
            <a:ext cx="35718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(same result as Example 4 with k=1)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488773" y="332946"/>
            <a:ext cx="663605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4 (Handcrafted </a:t>
            </a:r>
            <a:r>
              <a:rPr lang="en-US" dirty="0" err="1" smtClean="0"/>
              <a:t>Backstepping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b="88863"/>
          <a:stretch>
            <a:fillRect/>
          </a:stretch>
        </p:blipFill>
        <p:spPr bwMode="auto">
          <a:xfrm>
            <a:off x="0" y="228600"/>
            <a:ext cx="828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25370"/>
              </p:ext>
            </p:extLst>
          </p:nvPr>
        </p:nvGraphicFramePr>
        <p:xfrm>
          <a:off x="487363" y="2774950"/>
          <a:ext cx="7683500" cy="31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5" name="Equation" r:id="rId4" imgW="4686120" imgH="1904760" progId="Equation.DSMT4">
                  <p:embed/>
                </p:oleObj>
              </mc:Choice>
              <mc:Fallback>
                <p:oleObj name="Equation" r:id="rId4" imgW="4686120" imgH="1904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2774950"/>
                        <a:ext cx="7683500" cy="312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1498298" y="323421"/>
            <a:ext cx="605502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4 (Handcrafted </a:t>
            </a:r>
            <a:r>
              <a:rPr lang="en-US" dirty="0" err="1" smtClean="0"/>
              <a:t>Backstepping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382588" y="963613"/>
          <a:ext cx="5294312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6" name="Equation" r:id="rId6" imgW="2793960" imgH="711000" progId="Equation.DSMT4">
                  <p:embed/>
                </p:oleObj>
              </mc:Choice>
              <mc:Fallback>
                <p:oleObj name="Equation" r:id="rId6" imgW="279396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963613"/>
                        <a:ext cx="5294312" cy="12080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5287" t="11369" r="35977" b="70998"/>
          <a:stretch>
            <a:fillRect/>
          </a:stretch>
        </p:blipFill>
        <p:spPr bwMode="auto">
          <a:xfrm>
            <a:off x="5810250" y="971550"/>
            <a:ext cx="2381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miley Face 8"/>
          <p:cNvSpPr/>
          <p:nvPr/>
        </p:nvSpPr>
        <p:spPr>
          <a:xfrm>
            <a:off x="8410575" y="6276975"/>
            <a:ext cx="285750" cy="314325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562" y="982890"/>
            <a:ext cx="69230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have solved the </a:t>
            </a:r>
            <a:r>
              <a:rPr lang="en-US" dirty="0" err="1" smtClean="0"/>
              <a:t>backstepping</a:t>
            </a:r>
            <a:r>
              <a:rPr lang="en-US" dirty="0" smtClean="0"/>
              <a:t> problem for a specific class of systems: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65903" y="2728526"/>
            <a:ext cx="21698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other terms but u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93701" y="2227092"/>
            <a:ext cx="11587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495" t="18322" b="67866"/>
          <a:stretch/>
        </p:blipFill>
        <p:spPr bwMode="auto">
          <a:xfrm>
            <a:off x="676893" y="1709083"/>
            <a:ext cx="6292809" cy="70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15044" y="3413427"/>
            <a:ext cx="7405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Scalar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09403" y="2418166"/>
            <a:ext cx="605641" cy="990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4899" y="4194382"/>
            <a:ext cx="60441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Showed a general approach that provides formulas for u and V</a:t>
            </a:r>
          </a:p>
          <a:p>
            <a:r>
              <a:rPr lang="en-US" dirty="0" smtClean="0"/>
              <a:t>Showed a handcrafted approach.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379697" y="2335038"/>
            <a:ext cx="496604" cy="578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2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5893"/>
          <a:stretch/>
        </p:blipFill>
        <p:spPr bwMode="auto">
          <a:xfrm>
            <a:off x="642835" y="725907"/>
            <a:ext cx="8162925" cy="27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66930" b="-2472"/>
          <a:stretch/>
        </p:blipFill>
        <p:spPr bwMode="auto">
          <a:xfrm>
            <a:off x="478662" y="5259541"/>
            <a:ext cx="8162925" cy="152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997" y="243099"/>
            <a:ext cx="83882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Solution of the more complicated problem in this form  can be solved as a recursion of the simple solution (one coupled subsystem)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50495" y="1275165"/>
            <a:ext cx="4841259" cy="797845"/>
            <a:chOff x="3637125" y="1593788"/>
            <a:chExt cx="4841259" cy="79784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778" t="18929" r="28342" b="65531"/>
            <a:stretch/>
          </p:blipFill>
          <p:spPr bwMode="auto">
            <a:xfrm>
              <a:off x="3637125" y="1593788"/>
              <a:ext cx="3823855" cy="797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8430575"/>
                </p:ext>
              </p:extLst>
            </p:nvPr>
          </p:nvGraphicFramePr>
          <p:xfrm>
            <a:off x="7246484" y="1829332"/>
            <a:ext cx="1231900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92" name="Equation" r:id="rId5" imgW="799920" imgH="203040" progId="Equation.DSMT4">
                    <p:embed/>
                  </p:oleObj>
                </mc:Choice>
                <mc:Fallback>
                  <p:oleObj name="Equation" r:id="rId5" imgW="799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246484" y="1829332"/>
                          <a:ext cx="1231900" cy="312737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2249111"/>
                </p:ext>
              </p:extLst>
            </p:nvPr>
          </p:nvGraphicFramePr>
          <p:xfrm>
            <a:off x="4629889" y="1992710"/>
            <a:ext cx="919163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93" name="Equation" r:id="rId7" imgW="596880" imgH="203040" progId="Equation.DSMT4">
                    <p:embed/>
                  </p:oleObj>
                </mc:Choice>
                <mc:Fallback>
                  <p:oleObj name="Equation" r:id="rId7" imgW="596880" imgH="2030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9889" y="1992710"/>
                          <a:ext cx="919163" cy="312738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2163446" y="1089791"/>
            <a:ext cx="6282047" cy="1653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51379" y="1191424"/>
            <a:ext cx="6027861" cy="1498848"/>
            <a:chOff x="2154238" y="1523803"/>
            <a:chExt cx="6027861" cy="1498848"/>
          </a:xfrm>
        </p:grpSpPr>
        <p:sp>
          <p:nvSpPr>
            <p:cNvPr id="10" name="Rectangle 9"/>
            <p:cNvSpPr/>
            <p:nvPr/>
          </p:nvSpPr>
          <p:spPr>
            <a:xfrm>
              <a:off x="2660073" y="1523803"/>
              <a:ext cx="5522026" cy="96532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3606" t="90969" r="38389" b="-2"/>
            <a:stretch/>
          </p:blipFill>
          <p:spPr bwMode="auto">
            <a:xfrm>
              <a:off x="2660073" y="2636322"/>
              <a:ext cx="2286000" cy="386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2504375"/>
                </p:ext>
              </p:extLst>
            </p:nvPr>
          </p:nvGraphicFramePr>
          <p:xfrm>
            <a:off x="2154238" y="1854200"/>
            <a:ext cx="37465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94"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54238" y="1854200"/>
                          <a:ext cx="374650" cy="3048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2311787"/>
                </p:ext>
              </p:extLst>
            </p:nvPr>
          </p:nvGraphicFramePr>
          <p:xfrm>
            <a:off x="3878104" y="2593595"/>
            <a:ext cx="919163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95" name="Equation" r:id="rId11" imgW="596880" imgH="203040" progId="Equation.DSMT4">
                    <p:embed/>
                  </p:oleObj>
                </mc:Choice>
                <mc:Fallback>
                  <p:oleObj name="Equation" r:id="rId11" imgW="596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104" y="2593595"/>
                          <a:ext cx="919163" cy="31273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6922606"/>
                </p:ext>
              </p:extLst>
            </p:nvPr>
          </p:nvGraphicFramePr>
          <p:xfrm>
            <a:off x="5602288" y="2636838"/>
            <a:ext cx="1408112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96" name="Equation" r:id="rId13" imgW="914400" imgH="203040" progId="Equation.DSMT4">
                    <p:embed/>
                  </p:oleObj>
                </mc:Choice>
                <mc:Fallback>
                  <p:oleObj name="Equation" r:id="rId13" imgW="9144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602288" y="2636838"/>
                          <a:ext cx="1408112" cy="312737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Arrow Connector 15"/>
            <p:cNvCxnSpPr/>
            <p:nvPr/>
          </p:nvCxnSpPr>
          <p:spPr>
            <a:xfrm>
              <a:off x="4765281" y="2173184"/>
              <a:ext cx="809195" cy="65630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99209"/>
              </p:ext>
            </p:extLst>
          </p:nvPr>
        </p:nvGraphicFramePr>
        <p:xfrm>
          <a:off x="1667179" y="1828209"/>
          <a:ext cx="3746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97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67179" y="1828209"/>
                        <a:ext cx="374650" cy="30638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688346"/>
              </p:ext>
            </p:extLst>
          </p:nvPr>
        </p:nvGraphicFramePr>
        <p:xfrm>
          <a:off x="3969938" y="2980837"/>
          <a:ext cx="9191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98" name="Equation" r:id="rId17" imgW="596880" imgH="203040" progId="Equation.DSMT4">
                  <p:embed/>
                </p:oleObj>
              </mc:Choice>
              <mc:Fallback>
                <p:oleObj name="Equation" r:id="rId17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9938" y="2980837"/>
                        <a:ext cx="919163" cy="3127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919706"/>
              </p:ext>
            </p:extLst>
          </p:nvPr>
        </p:nvGraphicFramePr>
        <p:xfrm>
          <a:off x="5671617" y="2997040"/>
          <a:ext cx="14065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99" name="Equation" r:id="rId18" imgW="914400" imgH="203040" progId="Equation.DSMT4">
                  <p:embed/>
                </p:oleObj>
              </mc:Choice>
              <mc:Fallback>
                <p:oleObj name="Equation" r:id="rId18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71617" y="2997040"/>
                        <a:ext cx="1406525" cy="3127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4889101" y="2472157"/>
            <a:ext cx="629126" cy="5086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997529"/>
              </p:ext>
            </p:extLst>
          </p:nvPr>
        </p:nvGraphicFramePr>
        <p:xfrm>
          <a:off x="3033623" y="2831576"/>
          <a:ext cx="754606" cy="44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0" name="Equation" r:id="rId20" imgW="406080" imgH="241200" progId="Equation.DSMT4">
                  <p:embed/>
                </p:oleObj>
              </mc:Choice>
              <mc:Fallback>
                <p:oleObj name="Equation" r:id="rId20" imgW="406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033623" y="2831576"/>
                        <a:ext cx="754606" cy="448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166517"/>
              </p:ext>
            </p:extLst>
          </p:nvPr>
        </p:nvGraphicFramePr>
        <p:xfrm>
          <a:off x="3564083" y="1645718"/>
          <a:ext cx="282035" cy="39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1" name="Equation" r:id="rId22" imgW="164880" imgH="228600" progId="Equation.DSMT4">
                  <p:embed/>
                </p:oleObj>
              </mc:Choice>
              <mc:Fallback>
                <p:oleObj name="Equation" r:id="rId22" imgW="16488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083" y="1645718"/>
                        <a:ext cx="282035" cy="39017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685843"/>
              </p:ext>
            </p:extLst>
          </p:nvPr>
        </p:nvGraphicFramePr>
        <p:xfrm>
          <a:off x="3593826" y="2266409"/>
          <a:ext cx="3063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2" name="Equation" r:id="rId24" imgW="164880" imgH="228600" progId="Equation.DSMT4">
                  <p:embed/>
                </p:oleObj>
              </mc:Choice>
              <mc:Fallback>
                <p:oleObj name="Equation" r:id="rId24" imgW="16488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826" y="2266409"/>
                        <a:ext cx="306388" cy="42386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773247"/>
              </p:ext>
            </p:extLst>
          </p:nvPr>
        </p:nvGraphicFramePr>
        <p:xfrm>
          <a:off x="2950495" y="4409401"/>
          <a:ext cx="7778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3" name="Equation" r:id="rId26" imgW="419040" imgH="241200" progId="Equation.DSMT4">
                  <p:embed/>
                </p:oleObj>
              </mc:Choice>
              <mc:Fallback>
                <p:oleObj name="Equation" r:id="rId26" imgW="419040" imgH="241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495" y="4409401"/>
                        <a:ext cx="7778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1028365" y="1008301"/>
            <a:ext cx="7590153" cy="327882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03418"/>
              </p:ext>
            </p:extLst>
          </p:nvPr>
        </p:nvGraphicFramePr>
        <p:xfrm>
          <a:off x="1580070" y="2690272"/>
          <a:ext cx="583376" cy="58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4" name="Equation" r:id="rId28" imgW="177480" imgH="177480" progId="Equation.DSMT4">
                  <p:embed/>
                </p:oleObj>
              </mc:Choice>
              <mc:Fallback>
                <p:oleObj name="Equation" r:id="rId28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0070" y="2690272"/>
                        <a:ext cx="583376" cy="583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" name="Object 163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242756"/>
              </p:ext>
            </p:extLst>
          </p:nvPr>
        </p:nvGraphicFramePr>
        <p:xfrm>
          <a:off x="477667" y="2416142"/>
          <a:ext cx="3746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5" name="Equation" r:id="rId30" imgW="126720" imgH="139680" progId="Equation.DSMT4">
                  <p:embed/>
                </p:oleObj>
              </mc:Choice>
              <mc:Fallback>
                <p:oleObj name="Equation" r:id="rId30" imgW="126720" imgH="1396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67" y="2416142"/>
                        <a:ext cx="374650" cy="30638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" name="Object 163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377325"/>
              </p:ext>
            </p:extLst>
          </p:nvPr>
        </p:nvGraphicFramePr>
        <p:xfrm>
          <a:off x="2981052" y="3708819"/>
          <a:ext cx="9191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6" name="Equation" r:id="rId32" imgW="495000" imgH="241200" progId="Equation.DSMT4">
                  <p:embed/>
                </p:oleObj>
              </mc:Choice>
              <mc:Fallback>
                <p:oleObj name="Equation" r:id="rId32" imgW="495000" imgH="241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052" y="3708819"/>
                        <a:ext cx="9191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63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887286"/>
              </p:ext>
            </p:extLst>
          </p:nvPr>
        </p:nvGraphicFramePr>
        <p:xfrm>
          <a:off x="4100543" y="4479045"/>
          <a:ext cx="91916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7" name="Equation" r:id="rId34" imgW="596880" imgH="203040" progId="Equation.DSMT4">
                  <p:embed/>
                </p:oleObj>
              </mc:Choice>
              <mc:Fallback>
                <p:oleObj name="Equation" r:id="rId34" imgW="596880" imgH="203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43" y="4479045"/>
                        <a:ext cx="919163" cy="31273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63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126085"/>
              </p:ext>
            </p:extLst>
          </p:nvPr>
        </p:nvGraphicFramePr>
        <p:xfrm>
          <a:off x="3629452" y="3778309"/>
          <a:ext cx="3063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8" name="Equation" r:id="rId36" imgW="164880" imgH="228600" progId="Equation.DSMT4">
                  <p:embed/>
                </p:oleObj>
              </mc:Choice>
              <mc:Fallback>
                <p:oleObj name="Equation" r:id="rId36" imgW="16488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452" y="3778309"/>
                        <a:ext cx="306387" cy="42386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043492"/>
              </p:ext>
            </p:extLst>
          </p:nvPr>
        </p:nvGraphicFramePr>
        <p:xfrm>
          <a:off x="5366238" y="4458904"/>
          <a:ext cx="1408112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9" name="Equation" r:id="rId38" imgW="914400" imgH="203040" progId="Equation.DSMT4">
                  <p:embed/>
                </p:oleObj>
              </mc:Choice>
              <mc:Fallback>
                <p:oleObj name="Equation" r:id="rId38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66238" y="4458904"/>
                        <a:ext cx="1408112" cy="31273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>
            <a:off x="4657266" y="4002115"/>
            <a:ext cx="670874" cy="61315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94" name="Object 163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397359"/>
              </p:ext>
            </p:extLst>
          </p:nvPr>
        </p:nvGraphicFramePr>
        <p:xfrm>
          <a:off x="3333025" y="3299162"/>
          <a:ext cx="194740" cy="453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10" name="Equation" r:id="rId39" imgW="75960" imgH="177480" progId="Equation.DSMT4">
                  <p:embed/>
                </p:oleObj>
              </mc:Choice>
              <mc:Fallback>
                <p:oleObj name="Equation" r:id="rId39" imgW="75960" imgH="177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025" y="3299162"/>
                        <a:ext cx="194740" cy="453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63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652558"/>
              </p:ext>
            </p:extLst>
          </p:nvPr>
        </p:nvGraphicFramePr>
        <p:xfrm>
          <a:off x="4111165" y="3829871"/>
          <a:ext cx="91916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11" name="Equation" r:id="rId41" imgW="596880" imgH="203040" progId="Equation.DSMT4">
                  <p:embed/>
                </p:oleObj>
              </mc:Choice>
              <mc:Fallback>
                <p:oleObj name="Equation" r:id="rId41" imgW="596880" imgH="203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165" y="3829871"/>
                        <a:ext cx="919163" cy="31273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63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734804"/>
              </p:ext>
            </p:extLst>
          </p:nvPr>
        </p:nvGraphicFramePr>
        <p:xfrm>
          <a:off x="5811378" y="3845746"/>
          <a:ext cx="14065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12" name="Equation" r:id="rId42" imgW="914400" imgH="203040" progId="Equation.DSMT4">
                  <p:embed/>
                </p:oleObj>
              </mc:Choice>
              <mc:Fallback>
                <p:oleObj name="Equation" r:id="rId42" imgW="91440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378" y="3845746"/>
                        <a:ext cx="1406525" cy="31273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Freeform 16397"/>
          <p:cNvSpPr/>
          <p:nvPr/>
        </p:nvSpPr>
        <p:spPr>
          <a:xfrm>
            <a:off x="2959094" y="1543922"/>
            <a:ext cx="1911928" cy="3146961"/>
          </a:xfrm>
          <a:custGeom>
            <a:avLst/>
            <a:gdLst>
              <a:gd name="connsiteX0" fmla="*/ 736270 w 1911928"/>
              <a:gd name="connsiteY0" fmla="*/ 3146961 h 3146961"/>
              <a:gd name="connsiteX1" fmla="*/ 605642 w 1911928"/>
              <a:gd name="connsiteY1" fmla="*/ 3087585 h 3146961"/>
              <a:gd name="connsiteX2" fmla="*/ 486889 w 1911928"/>
              <a:gd name="connsiteY2" fmla="*/ 3051959 h 3146961"/>
              <a:gd name="connsiteX3" fmla="*/ 356260 w 1911928"/>
              <a:gd name="connsiteY3" fmla="*/ 3040083 h 3146961"/>
              <a:gd name="connsiteX4" fmla="*/ 166255 w 1911928"/>
              <a:gd name="connsiteY4" fmla="*/ 3016333 h 3146961"/>
              <a:gd name="connsiteX5" fmla="*/ 130629 w 1911928"/>
              <a:gd name="connsiteY5" fmla="*/ 3004457 h 3146961"/>
              <a:gd name="connsiteX6" fmla="*/ 59377 w 1911928"/>
              <a:gd name="connsiteY6" fmla="*/ 2968831 h 3146961"/>
              <a:gd name="connsiteX7" fmla="*/ 71252 w 1911928"/>
              <a:gd name="connsiteY7" fmla="*/ 2885704 h 3146961"/>
              <a:gd name="connsiteX8" fmla="*/ 106878 w 1911928"/>
              <a:gd name="connsiteY8" fmla="*/ 2861954 h 3146961"/>
              <a:gd name="connsiteX9" fmla="*/ 213756 w 1911928"/>
              <a:gd name="connsiteY9" fmla="*/ 2838203 h 3146961"/>
              <a:gd name="connsiteX10" fmla="*/ 285008 w 1911928"/>
              <a:gd name="connsiteY10" fmla="*/ 2802577 h 3146961"/>
              <a:gd name="connsiteX11" fmla="*/ 320634 w 1911928"/>
              <a:gd name="connsiteY11" fmla="*/ 2778826 h 3146961"/>
              <a:gd name="connsiteX12" fmla="*/ 368135 w 1911928"/>
              <a:gd name="connsiteY12" fmla="*/ 2766951 h 3146961"/>
              <a:gd name="connsiteX13" fmla="*/ 403761 w 1911928"/>
              <a:gd name="connsiteY13" fmla="*/ 2755076 h 3146961"/>
              <a:gd name="connsiteX14" fmla="*/ 546265 w 1911928"/>
              <a:gd name="connsiteY14" fmla="*/ 2743200 h 3146961"/>
              <a:gd name="connsiteX15" fmla="*/ 676894 w 1911928"/>
              <a:gd name="connsiteY15" fmla="*/ 2707574 h 3146961"/>
              <a:gd name="connsiteX16" fmla="*/ 712520 w 1911928"/>
              <a:gd name="connsiteY16" fmla="*/ 2695699 h 3146961"/>
              <a:gd name="connsiteX17" fmla="*/ 807522 w 1911928"/>
              <a:gd name="connsiteY17" fmla="*/ 2612572 h 3146961"/>
              <a:gd name="connsiteX18" fmla="*/ 843148 w 1911928"/>
              <a:gd name="connsiteY18" fmla="*/ 2588821 h 3146961"/>
              <a:gd name="connsiteX19" fmla="*/ 866899 w 1911928"/>
              <a:gd name="connsiteY19" fmla="*/ 2517569 h 3146961"/>
              <a:gd name="connsiteX20" fmla="*/ 855024 w 1911928"/>
              <a:gd name="connsiteY20" fmla="*/ 2458193 h 3146961"/>
              <a:gd name="connsiteX21" fmla="*/ 748146 w 1911928"/>
              <a:gd name="connsiteY21" fmla="*/ 2363190 h 3146961"/>
              <a:gd name="connsiteX22" fmla="*/ 712520 w 1911928"/>
              <a:gd name="connsiteY22" fmla="*/ 2351315 h 3146961"/>
              <a:gd name="connsiteX23" fmla="*/ 463138 w 1911928"/>
              <a:gd name="connsiteY23" fmla="*/ 2363190 h 3146961"/>
              <a:gd name="connsiteX24" fmla="*/ 391886 w 1911928"/>
              <a:gd name="connsiteY24" fmla="*/ 2386941 h 3146961"/>
              <a:gd name="connsiteX25" fmla="*/ 273133 w 1911928"/>
              <a:gd name="connsiteY25" fmla="*/ 2363190 h 3146961"/>
              <a:gd name="connsiteX26" fmla="*/ 237507 w 1911928"/>
              <a:gd name="connsiteY26" fmla="*/ 2339439 h 3146961"/>
              <a:gd name="connsiteX27" fmla="*/ 225631 w 1911928"/>
              <a:gd name="connsiteY27" fmla="*/ 2125683 h 3146961"/>
              <a:gd name="connsiteX28" fmla="*/ 285008 w 1911928"/>
              <a:gd name="connsiteY28" fmla="*/ 2006930 h 3146961"/>
              <a:gd name="connsiteX29" fmla="*/ 356260 w 1911928"/>
              <a:gd name="connsiteY29" fmla="*/ 1959429 h 3146961"/>
              <a:gd name="connsiteX30" fmla="*/ 498764 w 1911928"/>
              <a:gd name="connsiteY30" fmla="*/ 1947554 h 3146961"/>
              <a:gd name="connsiteX31" fmla="*/ 534390 w 1911928"/>
              <a:gd name="connsiteY31" fmla="*/ 1935678 h 3146961"/>
              <a:gd name="connsiteX32" fmla="*/ 581891 w 1911928"/>
              <a:gd name="connsiteY32" fmla="*/ 1911928 h 3146961"/>
              <a:gd name="connsiteX33" fmla="*/ 676894 w 1911928"/>
              <a:gd name="connsiteY33" fmla="*/ 1900052 h 3146961"/>
              <a:gd name="connsiteX34" fmla="*/ 783772 w 1911928"/>
              <a:gd name="connsiteY34" fmla="*/ 1816925 h 3146961"/>
              <a:gd name="connsiteX35" fmla="*/ 819398 w 1911928"/>
              <a:gd name="connsiteY35" fmla="*/ 1793174 h 3146961"/>
              <a:gd name="connsiteX36" fmla="*/ 902525 w 1911928"/>
              <a:gd name="connsiteY36" fmla="*/ 1698172 h 3146961"/>
              <a:gd name="connsiteX37" fmla="*/ 926276 w 1911928"/>
              <a:gd name="connsiteY37" fmla="*/ 1662546 h 3146961"/>
              <a:gd name="connsiteX38" fmla="*/ 914400 w 1911928"/>
              <a:gd name="connsiteY38" fmla="*/ 1603169 h 3146961"/>
              <a:gd name="connsiteX39" fmla="*/ 807522 w 1911928"/>
              <a:gd name="connsiteY39" fmla="*/ 1543793 h 3146961"/>
              <a:gd name="connsiteX40" fmla="*/ 771896 w 1911928"/>
              <a:gd name="connsiteY40" fmla="*/ 1520042 h 3146961"/>
              <a:gd name="connsiteX41" fmla="*/ 736270 w 1911928"/>
              <a:gd name="connsiteY41" fmla="*/ 1508167 h 3146961"/>
              <a:gd name="connsiteX42" fmla="*/ 380011 w 1911928"/>
              <a:gd name="connsiteY42" fmla="*/ 1520042 h 3146961"/>
              <a:gd name="connsiteX43" fmla="*/ 190005 w 1911928"/>
              <a:gd name="connsiteY43" fmla="*/ 1555668 h 3146961"/>
              <a:gd name="connsiteX44" fmla="*/ 118753 w 1911928"/>
              <a:gd name="connsiteY44" fmla="*/ 1520042 h 3146961"/>
              <a:gd name="connsiteX45" fmla="*/ 130629 w 1911928"/>
              <a:gd name="connsiteY45" fmla="*/ 1484416 h 3146961"/>
              <a:gd name="connsiteX46" fmla="*/ 142504 w 1911928"/>
              <a:gd name="connsiteY46" fmla="*/ 1425039 h 3146961"/>
              <a:gd name="connsiteX47" fmla="*/ 178130 w 1911928"/>
              <a:gd name="connsiteY47" fmla="*/ 1401289 h 3146961"/>
              <a:gd name="connsiteX48" fmla="*/ 249382 w 1911928"/>
              <a:gd name="connsiteY48" fmla="*/ 1377538 h 3146961"/>
              <a:gd name="connsiteX49" fmla="*/ 285008 w 1911928"/>
              <a:gd name="connsiteY49" fmla="*/ 1341912 h 3146961"/>
              <a:gd name="connsiteX50" fmla="*/ 320634 w 1911928"/>
              <a:gd name="connsiteY50" fmla="*/ 1330037 h 3146961"/>
              <a:gd name="connsiteX51" fmla="*/ 356260 w 1911928"/>
              <a:gd name="connsiteY51" fmla="*/ 1306286 h 3146961"/>
              <a:gd name="connsiteX52" fmla="*/ 451263 w 1911928"/>
              <a:gd name="connsiteY52" fmla="*/ 1282535 h 3146961"/>
              <a:gd name="connsiteX53" fmla="*/ 486889 w 1911928"/>
              <a:gd name="connsiteY53" fmla="*/ 1270660 h 3146961"/>
              <a:gd name="connsiteX54" fmla="*/ 522515 w 1911928"/>
              <a:gd name="connsiteY54" fmla="*/ 1246909 h 3146961"/>
              <a:gd name="connsiteX55" fmla="*/ 593766 w 1911928"/>
              <a:gd name="connsiteY55" fmla="*/ 1223159 h 3146961"/>
              <a:gd name="connsiteX56" fmla="*/ 629392 w 1911928"/>
              <a:gd name="connsiteY56" fmla="*/ 1211283 h 3146961"/>
              <a:gd name="connsiteX57" fmla="*/ 688769 w 1911928"/>
              <a:gd name="connsiteY57" fmla="*/ 1199408 h 3146961"/>
              <a:gd name="connsiteX58" fmla="*/ 736270 w 1911928"/>
              <a:gd name="connsiteY58" fmla="*/ 1187533 h 3146961"/>
              <a:gd name="connsiteX59" fmla="*/ 771896 w 1911928"/>
              <a:gd name="connsiteY59" fmla="*/ 1163782 h 3146961"/>
              <a:gd name="connsiteX60" fmla="*/ 819398 w 1911928"/>
              <a:gd name="connsiteY60" fmla="*/ 1140031 h 3146961"/>
              <a:gd name="connsiteX61" fmla="*/ 831273 w 1911928"/>
              <a:gd name="connsiteY61" fmla="*/ 1068780 h 3146961"/>
              <a:gd name="connsiteX62" fmla="*/ 843148 w 1911928"/>
              <a:gd name="connsiteY62" fmla="*/ 1033154 h 3146961"/>
              <a:gd name="connsiteX63" fmla="*/ 831273 w 1911928"/>
              <a:gd name="connsiteY63" fmla="*/ 997528 h 3146961"/>
              <a:gd name="connsiteX64" fmla="*/ 795647 w 1911928"/>
              <a:gd name="connsiteY64" fmla="*/ 961902 h 3146961"/>
              <a:gd name="connsiteX65" fmla="*/ 748146 w 1911928"/>
              <a:gd name="connsiteY65" fmla="*/ 950026 h 3146961"/>
              <a:gd name="connsiteX66" fmla="*/ 712520 w 1911928"/>
              <a:gd name="connsiteY66" fmla="*/ 938151 h 3146961"/>
              <a:gd name="connsiteX67" fmla="*/ 676894 w 1911928"/>
              <a:gd name="connsiteY67" fmla="*/ 902525 h 3146961"/>
              <a:gd name="connsiteX68" fmla="*/ 522515 w 1911928"/>
              <a:gd name="connsiteY68" fmla="*/ 902525 h 3146961"/>
              <a:gd name="connsiteX69" fmla="*/ 475013 w 1911928"/>
              <a:gd name="connsiteY69" fmla="*/ 914400 h 3146961"/>
              <a:gd name="connsiteX70" fmla="*/ 403761 w 1911928"/>
              <a:gd name="connsiteY70" fmla="*/ 950026 h 3146961"/>
              <a:gd name="connsiteX71" fmla="*/ 308759 w 1911928"/>
              <a:gd name="connsiteY71" fmla="*/ 973777 h 3146961"/>
              <a:gd name="connsiteX72" fmla="*/ 130629 w 1911928"/>
              <a:gd name="connsiteY72" fmla="*/ 961902 h 3146961"/>
              <a:gd name="connsiteX73" fmla="*/ 71252 w 1911928"/>
              <a:gd name="connsiteY73" fmla="*/ 902525 h 3146961"/>
              <a:gd name="connsiteX74" fmla="*/ 0 w 1911928"/>
              <a:gd name="connsiteY74" fmla="*/ 831273 h 3146961"/>
              <a:gd name="connsiteX75" fmla="*/ 47502 w 1911928"/>
              <a:gd name="connsiteY75" fmla="*/ 688769 h 3146961"/>
              <a:gd name="connsiteX76" fmla="*/ 83128 w 1911928"/>
              <a:gd name="connsiteY76" fmla="*/ 665018 h 3146961"/>
              <a:gd name="connsiteX77" fmla="*/ 118753 w 1911928"/>
              <a:gd name="connsiteY77" fmla="*/ 653143 h 3146961"/>
              <a:gd name="connsiteX78" fmla="*/ 261257 w 1911928"/>
              <a:gd name="connsiteY78" fmla="*/ 605642 h 3146961"/>
              <a:gd name="connsiteX79" fmla="*/ 391886 w 1911928"/>
              <a:gd name="connsiteY79" fmla="*/ 570016 h 3146961"/>
              <a:gd name="connsiteX80" fmla="*/ 427512 w 1911928"/>
              <a:gd name="connsiteY80" fmla="*/ 546265 h 3146961"/>
              <a:gd name="connsiteX81" fmla="*/ 498764 w 1911928"/>
              <a:gd name="connsiteY81" fmla="*/ 522515 h 3146961"/>
              <a:gd name="connsiteX82" fmla="*/ 605642 w 1911928"/>
              <a:gd name="connsiteY82" fmla="*/ 486889 h 3146961"/>
              <a:gd name="connsiteX83" fmla="*/ 653143 w 1911928"/>
              <a:gd name="connsiteY83" fmla="*/ 463138 h 3146961"/>
              <a:gd name="connsiteX84" fmla="*/ 688769 w 1911928"/>
              <a:gd name="connsiteY84" fmla="*/ 451263 h 3146961"/>
              <a:gd name="connsiteX85" fmla="*/ 712520 w 1911928"/>
              <a:gd name="connsiteY85" fmla="*/ 415637 h 3146961"/>
              <a:gd name="connsiteX86" fmla="*/ 748146 w 1911928"/>
              <a:gd name="connsiteY86" fmla="*/ 380011 h 3146961"/>
              <a:gd name="connsiteX87" fmla="*/ 760021 w 1911928"/>
              <a:gd name="connsiteY87" fmla="*/ 344385 h 3146961"/>
              <a:gd name="connsiteX88" fmla="*/ 748146 w 1911928"/>
              <a:gd name="connsiteY88" fmla="*/ 296883 h 3146961"/>
              <a:gd name="connsiteX89" fmla="*/ 688769 w 1911928"/>
              <a:gd name="connsiteY89" fmla="*/ 237507 h 3146961"/>
              <a:gd name="connsiteX90" fmla="*/ 653143 w 1911928"/>
              <a:gd name="connsiteY90" fmla="*/ 225631 h 3146961"/>
              <a:gd name="connsiteX91" fmla="*/ 380011 w 1911928"/>
              <a:gd name="connsiteY91" fmla="*/ 237507 h 3146961"/>
              <a:gd name="connsiteX92" fmla="*/ 237507 w 1911928"/>
              <a:gd name="connsiteY92" fmla="*/ 261257 h 3146961"/>
              <a:gd name="connsiteX93" fmla="*/ 178130 w 1911928"/>
              <a:gd name="connsiteY93" fmla="*/ 249382 h 3146961"/>
              <a:gd name="connsiteX94" fmla="*/ 190005 w 1911928"/>
              <a:gd name="connsiteY94" fmla="*/ 166255 h 3146961"/>
              <a:gd name="connsiteX95" fmla="*/ 249382 w 1911928"/>
              <a:gd name="connsiteY95" fmla="*/ 106878 h 3146961"/>
              <a:gd name="connsiteX96" fmla="*/ 285008 w 1911928"/>
              <a:gd name="connsiteY96" fmla="*/ 95003 h 3146961"/>
              <a:gd name="connsiteX97" fmla="*/ 843148 w 1911928"/>
              <a:gd name="connsiteY97" fmla="*/ 95003 h 3146961"/>
              <a:gd name="connsiteX98" fmla="*/ 1460665 w 1911928"/>
              <a:gd name="connsiteY98" fmla="*/ 71252 h 3146961"/>
              <a:gd name="connsiteX99" fmla="*/ 1733798 w 1911928"/>
              <a:gd name="connsiteY99" fmla="*/ 59377 h 3146961"/>
              <a:gd name="connsiteX100" fmla="*/ 1816925 w 1911928"/>
              <a:gd name="connsiteY100" fmla="*/ 47502 h 3146961"/>
              <a:gd name="connsiteX101" fmla="*/ 1888177 w 1911928"/>
              <a:gd name="connsiteY101" fmla="*/ 35626 h 3146961"/>
              <a:gd name="connsiteX102" fmla="*/ 1911928 w 1911928"/>
              <a:gd name="connsiteY102" fmla="*/ 0 h 31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911928" h="3146961">
                <a:moveTo>
                  <a:pt x="736270" y="3146961"/>
                </a:moveTo>
                <a:cubicBezTo>
                  <a:pt x="642740" y="3072136"/>
                  <a:pt x="716480" y="3115294"/>
                  <a:pt x="605642" y="3087585"/>
                </a:cubicBezTo>
                <a:cubicBezTo>
                  <a:pt x="567064" y="3077940"/>
                  <a:pt x="527284" y="3057345"/>
                  <a:pt x="486889" y="3051959"/>
                </a:cubicBezTo>
                <a:cubicBezTo>
                  <a:pt x="443550" y="3046180"/>
                  <a:pt x="399766" y="3044434"/>
                  <a:pt x="356260" y="3040083"/>
                </a:cubicBezTo>
                <a:cubicBezTo>
                  <a:pt x="256474" y="3030104"/>
                  <a:pt x="257606" y="3029383"/>
                  <a:pt x="166255" y="3016333"/>
                </a:cubicBezTo>
                <a:cubicBezTo>
                  <a:pt x="154380" y="3012374"/>
                  <a:pt x="141825" y="3010055"/>
                  <a:pt x="130629" y="3004457"/>
                </a:cubicBezTo>
                <a:cubicBezTo>
                  <a:pt x="38546" y="2958415"/>
                  <a:pt x="148924" y="2998682"/>
                  <a:pt x="59377" y="2968831"/>
                </a:cubicBezTo>
                <a:cubicBezTo>
                  <a:pt x="63335" y="2941122"/>
                  <a:pt x="59884" y="2911282"/>
                  <a:pt x="71252" y="2885704"/>
                </a:cubicBezTo>
                <a:cubicBezTo>
                  <a:pt x="77049" y="2872662"/>
                  <a:pt x="94113" y="2868337"/>
                  <a:pt x="106878" y="2861954"/>
                </a:cubicBezTo>
                <a:cubicBezTo>
                  <a:pt x="136116" y="2847335"/>
                  <a:pt x="186382" y="2842765"/>
                  <a:pt x="213756" y="2838203"/>
                </a:cubicBezTo>
                <a:cubicBezTo>
                  <a:pt x="315856" y="2770136"/>
                  <a:pt x="186676" y="2851743"/>
                  <a:pt x="285008" y="2802577"/>
                </a:cubicBezTo>
                <a:cubicBezTo>
                  <a:pt x="297774" y="2796194"/>
                  <a:pt x="307516" y="2784448"/>
                  <a:pt x="320634" y="2778826"/>
                </a:cubicBezTo>
                <a:cubicBezTo>
                  <a:pt x="335635" y="2772397"/>
                  <a:pt x="352442" y="2771435"/>
                  <a:pt x="368135" y="2766951"/>
                </a:cubicBezTo>
                <a:cubicBezTo>
                  <a:pt x="380171" y="2763512"/>
                  <a:pt x="391353" y="2756730"/>
                  <a:pt x="403761" y="2755076"/>
                </a:cubicBezTo>
                <a:cubicBezTo>
                  <a:pt x="451009" y="2748776"/>
                  <a:pt x="498764" y="2747159"/>
                  <a:pt x="546265" y="2743200"/>
                </a:cubicBezTo>
                <a:cubicBezTo>
                  <a:pt x="630194" y="2726415"/>
                  <a:pt x="586490" y="2737709"/>
                  <a:pt x="676894" y="2707574"/>
                </a:cubicBezTo>
                <a:lnTo>
                  <a:pt x="712520" y="2695699"/>
                </a:lnTo>
                <a:cubicBezTo>
                  <a:pt x="752104" y="2636322"/>
                  <a:pt x="724394" y="2667990"/>
                  <a:pt x="807522" y="2612572"/>
                </a:cubicBezTo>
                <a:lnTo>
                  <a:pt x="843148" y="2588821"/>
                </a:lnTo>
                <a:cubicBezTo>
                  <a:pt x="851065" y="2565070"/>
                  <a:pt x="871809" y="2542118"/>
                  <a:pt x="866899" y="2517569"/>
                </a:cubicBezTo>
                <a:cubicBezTo>
                  <a:pt x="862941" y="2497777"/>
                  <a:pt x="865860" y="2475221"/>
                  <a:pt x="855024" y="2458193"/>
                </a:cubicBezTo>
                <a:cubicBezTo>
                  <a:pt x="840338" y="2435115"/>
                  <a:pt x="783395" y="2380814"/>
                  <a:pt x="748146" y="2363190"/>
                </a:cubicBezTo>
                <a:cubicBezTo>
                  <a:pt x="736950" y="2357592"/>
                  <a:pt x="724395" y="2355273"/>
                  <a:pt x="712520" y="2351315"/>
                </a:cubicBezTo>
                <a:cubicBezTo>
                  <a:pt x="629393" y="2355273"/>
                  <a:pt x="545851" y="2354000"/>
                  <a:pt x="463138" y="2363190"/>
                </a:cubicBezTo>
                <a:cubicBezTo>
                  <a:pt x="438256" y="2365955"/>
                  <a:pt x="391886" y="2386941"/>
                  <a:pt x="391886" y="2386941"/>
                </a:cubicBezTo>
                <a:cubicBezTo>
                  <a:pt x="375818" y="2384263"/>
                  <a:pt x="295676" y="2372851"/>
                  <a:pt x="273133" y="2363190"/>
                </a:cubicBezTo>
                <a:cubicBezTo>
                  <a:pt x="260015" y="2357568"/>
                  <a:pt x="249382" y="2347356"/>
                  <a:pt x="237507" y="2339439"/>
                </a:cubicBezTo>
                <a:cubicBezTo>
                  <a:pt x="201348" y="2230963"/>
                  <a:pt x="206602" y="2277912"/>
                  <a:pt x="225631" y="2125683"/>
                </a:cubicBezTo>
                <a:cubicBezTo>
                  <a:pt x="230501" y="2086723"/>
                  <a:pt x="252816" y="2028391"/>
                  <a:pt x="285008" y="2006930"/>
                </a:cubicBezTo>
                <a:cubicBezTo>
                  <a:pt x="308759" y="1991096"/>
                  <a:pt x="327814" y="1961799"/>
                  <a:pt x="356260" y="1959429"/>
                </a:cubicBezTo>
                <a:lnTo>
                  <a:pt x="498764" y="1947554"/>
                </a:lnTo>
                <a:cubicBezTo>
                  <a:pt x="510639" y="1943595"/>
                  <a:pt x="522884" y="1940609"/>
                  <a:pt x="534390" y="1935678"/>
                </a:cubicBezTo>
                <a:cubicBezTo>
                  <a:pt x="550661" y="1928705"/>
                  <a:pt x="564717" y="1916221"/>
                  <a:pt x="581891" y="1911928"/>
                </a:cubicBezTo>
                <a:cubicBezTo>
                  <a:pt x="612852" y="1904188"/>
                  <a:pt x="645226" y="1904011"/>
                  <a:pt x="676894" y="1900052"/>
                </a:cubicBezTo>
                <a:cubicBezTo>
                  <a:pt x="732705" y="1844241"/>
                  <a:pt x="698545" y="1873743"/>
                  <a:pt x="783772" y="1816925"/>
                </a:cubicBezTo>
                <a:lnTo>
                  <a:pt x="819398" y="1793174"/>
                </a:lnTo>
                <a:cubicBezTo>
                  <a:pt x="874816" y="1710047"/>
                  <a:pt x="843148" y="1737755"/>
                  <a:pt x="902525" y="1698172"/>
                </a:cubicBezTo>
                <a:cubicBezTo>
                  <a:pt x="910442" y="1686297"/>
                  <a:pt x="924506" y="1676708"/>
                  <a:pt x="926276" y="1662546"/>
                </a:cubicBezTo>
                <a:cubicBezTo>
                  <a:pt x="928779" y="1642518"/>
                  <a:pt x="926792" y="1619102"/>
                  <a:pt x="914400" y="1603169"/>
                </a:cubicBezTo>
                <a:cubicBezTo>
                  <a:pt x="885816" y="1566418"/>
                  <a:pt x="846949" y="1556935"/>
                  <a:pt x="807522" y="1543793"/>
                </a:cubicBezTo>
                <a:cubicBezTo>
                  <a:pt x="795647" y="1535876"/>
                  <a:pt x="784662" y="1526425"/>
                  <a:pt x="771896" y="1520042"/>
                </a:cubicBezTo>
                <a:cubicBezTo>
                  <a:pt x="760700" y="1514444"/>
                  <a:pt x="748788" y="1508167"/>
                  <a:pt x="736270" y="1508167"/>
                </a:cubicBezTo>
                <a:cubicBezTo>
                  <a:pt x="617451" y="1508167"/>
                  <a:pt x="498764" y="1516084"/>
                  <a:pt x="380011" y="1520042"/>
                </a:cubicBezTo>
                <a:cubicBezTo>
                  <a:pt x="271018" y="1556373"/>
                  <a:pt x="333670" y="1541302"/>
                  <a:pt x="190005" y="1555668"/>
                </a:cubicBezTo>
                <a:cubicBezTo>
                  <a:pt x="175007" y="1550669"/>
                  <a:pt x="125836" y="1537751"/>
                  <a:pt x="118753" y="1520042"/>
                </a:cubicBezTo>
                <a:cubicBezTo>
                  <a:pt x="114104" y="1508419"/>
                  <a:pt x="127593" y="1496560"/>
                  <a:pt x="130629" y="1484416"/>
                </a:cubicBezTo>
                <a:cubicBezTo>
                  <a:pt x="135524" y="1464834"/>
                  <a:pt x="132490" y="1442564"/>
                  <a:pt x="142504" y="1425039"/>
                </a:cubicBezTo>
                <a:cubicBezTo>
                  <a:pt x="149585" y="1412647"/>
                  <a:pt x="165088" y="1407085"/>
                  <a:pt x="178130" y="1401289"/>
                </a:cubicBezTo>
                <a:cubicBezTo>
                  <a:pt x="201008" y="1391121"/>
                  <a:pt x="249382" y="1377538"/>
                  <a:pt x="249382" y="1377538"/>
                </a:cubicBezTo>
                <a:cubicBezTo>
                  <a:pt x="261257" y="1365663"/>
                  <a:pt x="271034" y="1351228"/>
                  <a:pt x="285008" y="1341912"/>
                </a:cubicBezTo>
                <a:cubicBezTo>
                  <a:pt x="295423" y="1334968"/>
                  <a:pt x="309438" y="1335635"/>
                  <a:pt x="320634" y="1330037"/>
                </a:cubicBezTo>
                <a:cubicBezTo>
                  <a:pt x="333400" y="1323654"/>
                  <a:pt x="343494" y="1312669"/>
                  <a:pt x="356260" y="1306286"/>
                </a:cubicBezTo>
                <a:cubicBezTo>
                  <a:pt x="383402" y="1292715"/>
                  <a:pt x="424169" y="1289309"/>
                  <a:pt x="451263" y="1282535"/>
                </a:cubicBezTo>
                <a:cubicBezTo>
                  <a:pt x="463407" y="1279499"/>
                  <a:pt x="475014" y="1274618"/>
                  <a:pt x="486889" y="1270660"/>
                </a:cubicBezTo>
                <a:cubicBezTo>
                  <a:pt x="498764" y="1262743"/>
                  <a:pt x="509473" y="1252706"/>
                  <a:pt x="522515" y="1246909"/>
                </a:cubicBezTo>
                <a:cubicBezTo>
                  <a:pt x="545392" y="1236741"/>
                  <a:pt x="570016" y="1231076"/>
                  <a:pt x="593766" y="1223159"/>
                </a:cubicBezTo>
                <a:lnTo>
                  <a:pt x="629392" y="1211283"/>
                </a:lnTo>
                <a:cubicBezTo>
                  <a:pt x="648540" y="1204900"/>
                  <a:pt x="669065" y="1203786"/>
                  <a:pt x="688769" y="1199408"/>
                </a:cubicBezTo>
                <a:cubicBezTo>
                  <a:pt x="704701" y="1195868"/>
                  <a:pt x="720436" y="1191491"/>
                  <a:pt x="736270" y="1187533"/>
                </a:cubicBezTo>
                <a:cubicBezTo>
                  <a:pt x="748145" y="1179616"/>
                  <a:pt x="759504" y="1170863"/>
                  <a:pt x="771896" y="1163782"/>
                </a:cubicBezTo>
                <a:cubicBezTo>
                  <a:pt x="787266" y="1154999"/>
                  <a:pt x="810015" y="1155043"/>
                  <a:pt x="819398" y="1140031"/>
                </a:cubicBezTo>
                <a:cubicBezTo>
                  <a:pt x="832159" y="1119613"/>
                  <a:pt x="826050" y="1092285"/>
                  <a:pt x="831273" y="1068780"/>
                </a:cubicBezTo>
                <a:cubicBezTo>
                  <a:pt x="833988" y="1056560"/>
                  <a:pt x="839190" y="1045029"/>
                  <a:pt x="843148" y="1033154"/>
                </a:cubicBezTo>
                <a:cubicBezTo>
                  <a:pt x="839190" y="1021279"/>
                  <a:pt x="838217" y="1007943"/>
                  <a:pt x="831273" y="997528"/>
                </a:cubicBezTo>
                <a:cubicBezTo>
                  <a:pt x="821957" y="983554"/>
                  <a:pt x="810228" y="970234"/>
                  <a:pt x="795647" y="961902"/>
                </a:cubicBezTo>
                <a:cubicBezTo>
                  <a:pt x="781476" y="953804"/>
                  <a:pt x="763839" y="954510"/>
                  <a:pt x="748146" y="950026"/>
                </a:cubicBezTo>
                <a:cubicBezTo>
                  <a:pt x="736110" y="946587"/>
                  <a:pt x="724395" y="942109"/>
                  <a:pt x="712520" y="938151"/>
                </a:cubicBezTo>
                <a:cubicBezTo>
                  <a:pt x="700645" y="926276"/>
                  <a:pt x="690868" y="911841"/>
                  <a:pt x="676894" y="902525"/>
                </a:cubicBezTo>
                <a:cubicBezTo>
                  <a:pt x="635427" y="874880"/>
                  <a:pt x="552346" y="899542"/>
                  <a:pt x="522515" y="902525"/>
                </a:cubicBezTo>
                <a:cubicBezTo>
                  <a:pt x="506681" y="906483"/>
                  <a:pt x="490015" y="907971"/>
                  <a:pt x="475013" y="914400"/>
                </a:cubicBezTo>
                <a:cubicBezTo>
                  <a:pt x="380422" y="954939"/>
                  <a:pt x="495508" y="925004"/>
                  <a:pt x="403761" y="950026"/>
                </a:cubicBezTo>
                <a:cubicBezTo>
                  <a:pt x="372269" y="958615"/>
                  <a:pt x="308759" y="973777"/>
                  <a:pt x="308759" y="973777"/>
                </a:cubicBezTo>
                <a:cubicBezTo>
                  <a:pt x="249382" y="969819"/>
                  <a:pt x="189328" y="971685"/>
                  <a:pt x="130629" y="961902"/>
                </a:cubicBezTo>
                <a:cubicBezTo>
                  <a:pt x="95520" y="956051"/>
                  <a:pt x="90527" y="924210"/>
                  <a:pt x="71252" y="902525"/>
                </a:cubicBezTo>
                <a:cubicBezTo>
                  <a:pt x="48937" y="877421"/>
                  <a:pt x="23751" y="855024"/>
                  <a:pt x="0" y="831273"/>
                </a:cubicBezTo>
                <a:cubicBezTo>
                  <a:pt x="7868" y="784066"/>
                  <a:pt x="10684" y="725587"/>
                  <a:pt x="47502" y="688769"/>
                </a:cubicBezTo>
                <a:cubicBezTo>
                  <a:pt x="57594" y="678677"/>
                  <a:pt x="70362" y="671401"/>
                  <a:pt x="83128" y="665018"/>
                </a:cubicBezTo>
                <a:cubicBezTo>
                  <a:pt x="94324" y="659420"/>
                  <a:pt x="106878" y="657101"/>
                  <a:pt x="118753" y="653143"/>
                </a:cubicBezTo>
                <a:cubicBezTo>
                  <a:pt x="184320" y="587576"/>
                  <a:pt x="127880" y="629179"/>
                  <a:pt x="261257" y="605642"/>
                </a:cubicBezTo>
                <a:cubicBezTo>
                  <a:pt x="318174" y="595598"/>
                  <a:pt x="344555" y="585793"/>
                  <a:pt x="391886" y="570016"/>
                </a:cubicBezTo>
                <a:cubicBezTo>
                  <a:pt x="403761" y="562099"/>
                  <a:pt x="414470" y="552062"/>
                  <a:pt x="427512" y="546265"/>
                </a:cubicBezTo>
                <a:cubicBezTo>
                  <a:pt x="450390" y="536097"/>
                  <a:pt x="475013" y="530432"/>
                  <a:pt x="498764" y="522515"/>
                </a:cubicBezTo>
                <a:lnTo>
                  <a:pt x="605642" y="486889"/>
                </a:lnTo>
                <a:cubicBezTo>
                  <a:pt x="622436" y="481291"/>
                  <a:pt x="636872" y="470111"/>
                  <a:pt x="653143" y="463138"/>
                </a:cubicBezTo>
                <a:cubicBezTo>
                  <a:pt x="664649" y="458207"/>
                  <a:pt x="676894" y="455221"/>
                  <a:pt x="688769" y="451263"/>
                </a:cubicBezTo>
                <a:cubicBezTo>
                  <a:pt x="696686" y="439388"/>
                  <a:pt x="703383" y="426601"/>
                  <a:pt x="712520" y="415637"/>
                </a:cubicBezTo>
                <a:cubicBezTo>
                  <a:pt x="723271" y="402735"/>
                  <a:pt x="738830" y="393985"/>
                  <a:pt x="748146" y="380011"/>
                </a:cubicBezTo>
                <a:cubicBezTo>
                  <a:pt x="755090" y="369596"/>
                  <a:pt x="756063" y="356260"/>
                  <a:pt x="760021" y="344385"/>
                </a:cubicBezTo>
                <a:cubicBezTo>
                  <a:pt x="756063" y="328551"/>
                  <a:pt x="754575" y="311885"/>
                  <a:pt x="748146" y="296883"/>
                </a:cubicBezTo>
                <a:cubicBezTo>
                  <a:pt x="735191" y="266654"/>
                  <a:pt x="717558" y="251901"/>
                  <a:pt x="688769" y="237507"/>
                </a:cubicBezTo>
                <a:cubicBezTo>
                  <a:pt x="677573" y="231909"/>
                  <a:pt x="665018" y="229590"/>
                  <a:pt x="653143" y="225631"/>
                </a:cubicBezTo>
                <a:cubicBezTo>
                  <a:pt x="562099" y="229590"/>
                  <a:pt x="470939" y="231445"/>
                  <a:pt x="380011" y="237507"/>
                </a:cubicBezTo>
                <a:cubicBezTo>
                  <a:pt x="335819" y="240453"/>
                  <a:pt x="281845" y="252389"/>
                  <a:pt x="237507" y="261257"/>
                </a:cubicBezTo>
                <a:cubicBezTo>
                  <a:pt x="217715" y="257299"/>
                  <a:pt x="187157" y="267435"/>
                  <a:pt x="178130" y="249382"/>
                </a:cubicBezTo>
                <a:cubicBezTo>
                  <a:pt x="165612" y="224347"/>
                  <a:pt x="181962" y="193065"/>
                  <a:pt x="190005" y="166255"/>
                </a:cubicBezTo>
                <a:cubicBezTo>
                  <a:pt x="198387" y="138314"/>
                  <a:pt x="225166" y="118986"/>
                  <a:pt x="249382" y="106878"/>
                </a:cubicBezTo>
                <a:cubicBezTo>
                  <a:pt x="260578" y="101280"/>
                  <a:pt x="273133" y="98961"/>
                  <a:pt x="285008" y="95003"/>
                </a:cubicBezTo>
                <a:cubicBezTo>
                  <a:pt x="557640" y="117722"/>
                  <a:pt x="403114" y="110177"/>
                  <a:pt x="843148" y="95003"/>
                </a:cubicBezTo>
                <a:lnTo>
                  <a:pt x="1460665" y="71252"/>
                </a:lnTo>
                <a:lnTo>
                  <a:pt x="1733798" y="59377"/>
                </a:lnTo>
                <a:lnTo>
                  <a:pt x="1816925" y="47502"/>
                </a:lnTo>
                <a:cubicBezTo>
                  <a:pt x="1840723" y="43841"/>
                  <a:pt x="1866641" y="46394"/>
                  <a:pt x="1888177" y="35626"/>
                </a:cubicBezTo>
                <a:cubicBezTo>
                  <a:pt x="1900943" y="29243"/>
                  <a:pt x="1911928" y="0"/>
                  <a:pt x="1911928" y="0"/>
                </a:cubicBezTo>
              </a:path>
            </a:pathLst>
          </a:cu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99" name="Object 163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99806"/>
              </p:ext>
            </p:extLst>
          </p:nvPr>
        </p:nvGraphicFramePr>
        <p:xfrm>
          <a:off x="3593827" y="2826494"/>
          <a:ext cx="3063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13" name="Equation" r:id="rId44" imgW="164880" imgH="228600" progId="Equation.DSMT4">
                  <p:embed/>
                </p:oleObj>
              </mc:Choice>
              <mc:Fallback>
                <p:oleObj name="Equation" r:id="rId44" imgW="164880" imgH="228600" progId="Equation.DSMT4">
                  <p:embed/>
                  <p:pic>
                    <p:nvPicPr>
                      <p:cNvPr id="0" name="Object 16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827" y="2826494"/>
                        <a:ext cx="306387" cy="4238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Freeform 53"/>
          <p:cNvSpPr/>
          <p:nvPr/>
        </p:nvSpPr>
        <p:spPr>
          <a:xfrm>
            <a:off x="3492665" y="5693752"/>
            <a:ext cx="1673524" cy="889126"/>
          </a:xfrm>
          <a:custGeom>
            <a:avLst/>
            <a:gdLst>
              <a:gd name="connsiteX0" fmla="*/ 577969 w 1673524"/>
              <a:gd name="connsiteY0" fmla="*/ 862642 h 889126"/>
              <a:gd name="connsiteX1" fmla="*/ 448573 w 1673524"/>
              <a:gd name="connsiteY1" fmla="*/ 888521 h 889126"/>
              <a:gd name="connsiteX2" fmla="*/ 422694 w 1673524"/>
              <a:gd name="connsiteY2" fmla="*/ 879895 h 889126"/>
              <a:gd name="connsiteX3" fmla="*/ 327803 w 1673524"/>
              <a:gd name="connsiteY3" fmla="*/ 871268 h 889126"/>
              <a:gd name="connsiteX4" fmla="*/ 155275 w 1673524"/>
              <a:gd name="connsiteY4" fmla="*/ 854015 h 889126"/>
              <a:gd name="connsiteX5" fmla="*/ 129396 w 1673524"/>
              <a:gd name="connsiteY5" fmla="*/ 845389 h 889126"/>
              <a:gd name="connsiteX6" fmla="*/ 77637 w 1673524"/>
              <a:gd name="connsiteY6" fmla="*/ 810883 h 889126"/>
              <a:gd name="connsiteX7" fmla="*/ 34505 w 1673524"/>
              <a:gd name="connsiteY7" fmla="*/ 759125 h 889126"/>
              <a:gd name="connsiteX8" fmla="*/ 8626 w 1673524"/>
              <a:gd name="connsiteY8" fmla="*/ 750498 h 889126"/>
              <a:gd name="connsiteX9" fmla="*/ 0 w 1673524"/>
              <a:gd name="connsiteY9" fmla="*/ 724619 h 889126"/>
              <a:gd name="connsiteX10" fmla="*/ 120769 w 1673524"/>
              <a:gd name="connsiteY10" fmla="*/ 690113 h 889126"/>
              <a:gd name="connsiteX11" fmla="*/ 310551 w 1673524"/>
              <a:gd name="connsiteY11" fmla="*/ 664234 h 889126"/>
              <a:gd name="connsiteX12" fmla="*/ 345056 w 1673524"/>
              <a:gd name="connsiteY12" fmla="*/ 672861 h 889126"/>
              <a:gd name="connsiteX13" fmla="*/ 414068 w 1673524"/>
              <a:gd name="connsiteY13" fmla="*/ 655608 h 889126"/>
              <a:gd name="connsiteX14" fmla="*/ 603849 w 1673524"/>
              <a:gd name="connsiteY14" fmla="*/ 629729 h 889126"/>
              <a:gd name="connsiteX15" fmla="*/ 655607 w 1673524"/>
              <a:gd name="connsiteY15" fmla="*/ 621102 h 889126"/>
              <a:gd name="connsiteX16" fmla="*/ 681486 w 1673524"/>
              <a:gd name="connsiteY16" fmla="*/ 603849 h 889126"/>
              <a:gd name="connsiteX17" fmla="*/ 698739 w 1673524"/>
              <a:gd name="connsiteY17" fmla="*/ 552091 h 889126"/>
              <a:gd name="connsiteX18" fmla="*/ 690113 w 1673524"/>
              <a:gd name="connsiteY18" fmla="*/ 526212 h 889126"/>
              <a:gd name="connsiteX19" fmla="*/ 664234 w 1673524"/>
              <a:gd name="connsiteY19" fmla="*/ 508959 h 889126"/>
              <a:gd name="connsiteX20" fmla="*/ 629728 w 1673524"/>
              <a:gd name="connsiteY20" fmla="*/ 491706 h 889126"/>
              <a:gd name="connsiteX21" fmla="*/ 508958 w 1673524"/>
              <a:gd name="connsiteY21" fmla="*/ 474453 h 889126"/>
              <a:gd name="connsiteX22" fmla="*/ 198407 w 1673524"/>
              <a:gd name="connsiteY22" fmla="*/ 465827 h 889126"/>
              <a:gd name="connsiteX23" fmla="*/ 120769 w 1673524"/>
              <a:gd name="connsiteY23" fmla="*/ 457200 h 889126"/>
              <a:gd name="connsiteX24" fmla="*/ 69011 w 1673524"/>
              <a:gd name="connsiteY24" fmla="*/ 422695 h 889126"/>
              <a:gd name="connsiteX25" fmla="*/ 94890 w 1673524"/>
              <a:gd name="connsiteY25" fmla="*/ 370936 h 889126"/>
              <a:gd name="connsiteX26" fmla="*/ 163901 w 1673524"/>
              <a:gd name="connsiteY26" fmla="*/ 345057 h 889126"/>
              <a:gd name="connsiteX27" fmla="*/ 215660 w 1673524"/>
              <a:gd name="connsiteY27" fmla="*/ 327804 h 889126"/>
              <a:gd name="connsiteX28" fmla="*/ 267418 w 1673524"/>
              <a:gd name="connsiteY28" fmla="*/ 327804 h 889126"/>
              <a:gd name="connsiteX29" fmla="*/ 293298 w 1673524"/>
              <a:gd name="connsiteY29" fmla="*/ 336430 h 889126"/>
              <a:gd name="connsiteX30" fmla="*/ 345056 w 1673524"/>
              <a:gd name="connsiteY30" fmla="*/ 327804 h 889126"/>
              <a:gd name="connsiteX31" fmla="*/ 414068 w 1673524"/>
              <a:gd name="connsiteY31" fmla="*/ 345057 h 889126"/>
              <a:gd name="connsiteX32" fmla="*/ 439947 w 1673524"/>
              <a:gd name="connsiteY32" fmla="*/ 336430 h 889126"/>
              <a:gd name="connsiteX33" fmla="*/ 483079 w 1673524"/>
              <a:gd name="connsiteY33" fmla="*/ 345057 h 889126"/>
              <a:gd name="connsiteX34" fmla="*/ 534837 w 1673524"/>
              <a:gd name="connsiteY34" fmla="*/ 353683 h 889126"/>
              <a:gd name="connsiteX35" fmla="*/ 595222 w 1673524"/>
              <a:gd name="connsiteY35" fmla="*/ 345057 h 889126"/>
              <a:gd name="connsiteX36" fmla="*/ 629728 w 1673524"/>
              <a:gd name="connsiteY36" fmla="*/ 353683 h 889126"/>
              <a:gd name="connsiteX37" fmla="*/ 793630 w 1673524"/>
              <a:gd name="connsiteY37" fmla="*/ 362310 h 889126"/>
              <a:gd name="connsiteX38" fmla="*/ 845388 w 1673524"/>
              <a:gd name="connsiteY38" fmla="*/ 353683 h 889126"/>
              <a:gd name="connsiteX39" fmla="*/ 957532 w 1673524"/>
              <a:gd name="connsiteY39" fmla="*/ 345057 h 889126"/>
              <a:gd name="connsiteX40" fmla="*/ 1000664 w 1673524"/>
              <a:gd name="connsiteY40" fmla="*/ 327804 h 889126"/>
              <a:gd name="connsiteX41" fmla="*/ 1121434 w 1673524"/>
              <a:gd name="connsiteY41" fmla="*/ 319178 h 889126"/>
              <a:gd name="connsiteX42" fmla="*/ 1207698 w 1673524"/>
              <a:gd name="connsiteY42" fmla="*/ 319178 h 889126"/>
              <a:gd name="connsiteX43" fmla="*/ 1302588 w 1673524"/>
              <a:gd name="connsiteY43" fmla="*/ 327804 h 889126"/>
              <a:gd name="connsiteX44" fmla="*/ 1388852 w 1673524"/>
              <a:gd name="connsiteY44" fmla="*/ 319178 h 889126"/>
              <a:gd name="connsiteX45" fmla="*/ 1544128 w 1673524"/>
              <a:gd name="connsiteY45" fmla="*/ 301925 h 889126"/>
              <a:gd name="connsiteX46" fmla="*/ 1630392 w 1673524"/>
              <a:gd name="connsiteY46" fmla="*/ 276045 h 889126"/>
              <a:gd name="connsiteX47" fmla="*/ 1673524 w 1673524"/>
              <a:gd name="connsiteY47" fmla="*/ 258793 h 889126"/>
              <a:gd name="connsiteX48" fmla="*/ 1664898 w 1673524"/>
              <a:gd name="connsiteY48" fmla="*/ 215661 h 889126"/>
              <a:gd name="connsiteX49" fmla="*/ 1604513 w 1673524"/>
              <a:gd name="connsiteY49" fmla="*/ 138023 h 889126"/>
              <a:gd name="connsiteX50" fmla="*/ 1561381 w 1673524"/>
              <a:gd name="connsiteY50" fmla="*/ 112144 h 889126"/>
              <a:gd name="connsiteX51" fmla="*/ 1483743 w 1673524"/>
              <a:gd name="connsiteY51" fmla="*/ 86264 h 889126"/>
              <a:gd name="connsiteX52" fmla="*/ 1293962 w 1673524"/>
              <a:gd name="connsiteY52" fmla="*/ 60385 h 889126"/>
              <a:gd name="connsiteX53" fmla="*/ 879894 w 1673524"/>
              <a:gd name="connsiteY53" fmla="*/ 51759 h 889126"/>
              <a:gd name="connsiteX54" fmla="*/ 621101 w 1673524"/>
              <a:gd name="connsiteY54" fmla="*/ 43132 h 889126"/>
              <a:gd name="connsiteX55" fmla="*/ 560717 w 1673524"/>
              <a:gd name="connsiteY55" fmla="*/ 34506 h 889126"/>
              <a:gd name="connsiteX56" fmla="*/ 457200 w 1673524"/>
              <a:gd name="connsiteY56" fmla="*/ 25879 h 889126"/>
              <a:gd name="connsiteX57" fmla="*/ 388188 w 1673524"/>
              <a:gd name="connsiteY57" fmla="*/ 17253 h 889126"/>
              <a:gd name="connsiteX58" fmla="*/ 276045 w 1673524"/>
              <a:gd name="connsiteY58" fmla="*/ 25879 h 889126"/>
              <a:gd name="connsiteX59" fmla="*/ 241539 w 1673524"/>
              <a:gd name="connsiteY59" fmla="*/ 8627 h 889126"/>
              <a:gd name="connsiteX60" fmla="*/ 189781 w 1673524"/>
              <a:gd name="connsiteY60" fmla="*/ 0 h 88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73524" h="889126">
                <a:moveTo>
                  <a:pt x="577969" y="862642"/>
                </a:moveTo>
                <a:cubicBezTo>
                  <a:pt x="529868" y="878675"/>
                  <a:pt x="518875" y="883834"/>
                  <a:pt x="448573" y="888521"/>
                </a:cubicBezTo>
                <a:cubicBezTo>
                  <a:pt x="439500" y="889126"/>
                  <a:pt x="431696" y="881181"/>
                  <a:pt x="422694" y="879895"/>
                </a:cubicBezTo>
                <a:cubicBezTo>
                  <a:pt x="391252" y="875403"/>
                  <a:pt x="359433" y="874144"/>
                  <a:pt x="327803" y="871268"/>
                </a:cubicBezTo>
                <a:cubicBezTo>
                  <a:pt x="250366" y="845457"/>
                  <a:pt x="338482" y="872336"/>
                  <a:pt x="155275" y="854015"/>
                </a:cubicBezTo>
                <a:cubicBezTo>
                  <a:pt x="146227" y="853110"/>
                  <a:pt x="138022" y="848264"/>
                  <a:pt x="129396" y="845389"/>
                </a:cubicBezTo>
                <a:cubicBezTo>
                  <a:pt x="112143" y="833887"/>
                  <a:pt x="89139" y="828136"/>
                  <a:pt x="77637" y="810883"/>
                </a:cubicBezTo>
                <a:cubicBezTo>
                  <a:pt x="64905" y="791784"/>
                  <a:pt x="54434" y="772411"/>
                  <a:pt x="34505" y="759125"/>
                </a:cubicBezTo>
                <a:cubicBezTo>
                  <a:pt x="26939" y="754081"/>
                  <a:pt x="17252" y="753374"/>
                  <a:pt x="8626" y="750498"/>
                </a:cubicBezTo>
                <a:cubicBezTo>
                  <a:pt x="5751" y="741872"/>
                  <a:pt x="0" y="733712"/>
                  <a:pt x="0" y="724619"/>
                </a:cubicBezTo>
                <a:cubicBezTo>
                  <a:pt x="0" y="664748"/>
                  <a:pt x="84008" y="692941"/>
                  <a:pt x="120769" y="690113"/>
                </a:cubicBezTo>
                <a:cubicBezTo>
                  <a:pt x="216260" y="658284"/>
                  <a:pt x="154377" y="673995"/>
                  <a:pt x="310551" y="664234"/>
                </a:cubicBezTo>
                <a:cubicBezTo>
                  <a:pt x="322053" y="667110"/>
                  <a:pt x="333200" y="672861"/>
                  <a:pt x="345056" y="672861"/>
                </a:cubicBezTo>
                <a:cubicBezTo>
                  <a:pt x="401535" y="672861"/>
                  <a:pt x="371531" y="662414"/>
                  <a:pt x="414068" y="655608"/>
                </a:cubicBezTo>
                <a:cubicBezTo>
                  <a:pt x="477112" y="645521"/>
                  <a:pt x="540872" y="640226"/>
                  <a:pt x="603849" y="629729"/>
                </a:cubicBezTo>
                <a:lnTo>
                  <a:pt x="655607" y="621102"/>
                </a:lnTo>
                <a:cubicBezTo>
                  <a:pt x="664233" y="615351"/>
                  <a:pt x="675991" y="612641"/>
                  <a:pt x="681486" y="603849"/>
                </a:cubicBezTo>
                <a:cubicBezTo>
                  <a:pt x="691125" y="588427"/>
                  <a:pt x="698739" y="552091"/>
                  <a:pt x="698739" y="552091"/>
                </a:cubicBezTo>
                <a:cubicBezTo>
                  <a:pt x="695864" y="543465"/>
                  <a:pt x="695793" y="533312"/>
                  <a:pt x="690113" y="526212"/>
                </a:cubicBezTo>
                <a:cubicBezTo>
                  <a:pt x="683636" y="518116"/>
                  <a:pt x="673236" y="514103"/>
                  <a:pt x="664234" y="508959"/>
                </a:cubicBezTo>
                <a:cubicBezTo>
                  <a:pt x="653069" y="502579"/>
                  <a:pt x="641548" y="496772"/>
                  <a:pt x="629728" y="491706"/>
                </a:cubicBezTo>
                <a:cubicBezTo>
                  <a:pt x="591262" y="475220"/>
                  <a:pt x="551627" y="476269"/>
                  <a:pt x="508958" y="474453"/>
                </a:cubicBezTo>
                <a:cubicBezTo>
                  <a:pt x="405495" y="470051"/>
                  <a:pt x="301924" y="468702"/>
                  <a:pt x="198407" y="465827"/>
                </a:cubicBezTo>
                <a:cubicBezTo>
                  <a:pt x="172528" y="462951"/>
                  <a:pt x="145471" y="465434"/>
                  <a:pt x="120769" y="457200"/>
                </a:cubicBezTo>
                <a:cubicBezTo>
                  <a:pt x="101098" y="450643"/>
                  <a:pt x="69011" y="422695"/>
                  <a:pt x="69011" y="422695"/>
                </a:cubicBezTo>
                <a:cubicBezTo>
                  <a:pt x="74899" y="405030"/>
                  <a:pt x="79453" y="383800"/>
                  <a:pt x="94890" y="370936"/>
                </a:cubicBezTo>
                <a:cubicBezTo>
                  <a:pt x="116585" y="352857"/>
                  <a:pt x="138508" y="352675"/>
                  <a:pt x="163901" y="345057"/>
                </a:cubicBezTo>
                <a:cubicBezTo>
                  <a:pt x="181320" y="339831"/>
                  <a:pt x="215660" y="327804"/>
                  <a:pt x="215660" y="327804"/>
                </a:cubicBezTo>
                <a:cubicBezTo>
                  <a:pt x="284671" y="350807"/>
                  <a:pt x="198407" y="327804"/>
                  <a:pt x="267418" y="327804"/>
                </a:cubicBezTo>
                <a:cubicBezTo>
                  <a:pt x="276511" y="327804"/>
                  <a:pt x="284671" y="333555"/>
                  <a:pt x="293298" y="336430"/>
                </a:cubicBezTo>
                <a:cubicBezTo>
                  <a:pt x="310551" y="333555"/>
                  <a:pt x="327610" y="326558"/>
                  <a:pt x="345056" y="327804"/>
                </a:cubicBezTo>
                <a:cubicBezTo>
                  <a:pt x="368708" y="329494"/>
                  <a:pt x="414068" y="345057"/>
                  <a:pt x="414068" y="345057"/>
                </a:cubicBezTo>
                <a:cubicBezTo>
                  <a:pt x="422694" y="342181"/>
                  <a:pt x="430854" y="336430"/>
                  <a:pt x="439947" y="336430"/>
                </a:cubicBezTo>
                <a:cubicBezTo>
                  <a:pt x="454609" y="336430"/>
                  <a:pt x="468653" y="342434"/>
                  <a:pt x="483079" y="345057"/>
                </a:cubicBezTo>
                <a:cubicBezTo>
                  <a:pt x="500287" y="348186"/>
                  <a:pt x="517584" y="350808"/>
                  <a:pt x="534837" y="353683"/>
                </a:cubicBezTo>
                <a:cubicBezTo>
                  <a:pt x="554965" y="350808"/>
                  <a:pt x="574889" y="345057"/>
                  <a:pt x="595222" y="345057"/>
                </a:cubicBezTo>
                <a:cubicBezTo>
                  <a:pt x="607078" y="345057"/>
                  <a:pt x="617917" y="352656"/>
                  <a:pt x="629728" y="353683"/>
                </a:cubicBezTo>
                <a:cubicBezTo>
                  <a:pt x="684232" y="358423"/>
                  <a:pt x="738996" y="359434"/>
                  <a:pt x="793630" y="362310"/>
                </a:cubicBezTo>
                <a:cubicBezTo>
                  <a:pt x="810883" y="359434"/>
                  <a:pt x="827993" y="355514"/>
                  <a:pt x="845388" y="353683"/>
                </a:cubicBezTo>
                <a:cubicBezTo>
                  <a:pt x="882674" y="349758"/>
                  <a:pt x="920550" y="351221"/>
                  <a:pt x="957532" y="345057"/>
                </a:cubicBezTo>
                <a:cubicBezTo>
                  <a:pt x="972806" y="342511"/>
                  <a:pt x="985369" y="330219"/>
                  <a:pt x="1000664" y="327804"/>
                </a:cubicBezTo>
                <a:cubicBezTo>
                  <a:pt x="1040529" y="321510"/>
                  <a:pt x="1081177" y="322053"/>
                  <a:pt x="1121434" y="319178"/>
                </a:cubicBezTo>
                <a:cubicBezTo>
                  <a:pt x="1236453" y="342181"/>
                  <a:pt x="1092679" y="319178"/>
                  <a:pt x="1207698" y="319178"/>
                </a:cubicBezTo>
                <a:cubicBezTo>
                  <a:pt x="1239458" y="319178"/>
                  <a:pt x="1270958" y="324929"/>
                  <a:pt x="1302588" y="327804"/>
                </a:cubicBezTo>
                <a:lnTo>
                  <a:pt x="1388852" y="319178"/>
                </a:lnTo>
                <a:cubicBezTo>
                  <a:pt x="1438386" y="314675"/>
                  <a:pt x="1494289" y="313426"/>
                  <a:pt x="1544128" y="301925"/>
                </a:cubicBezTo>
                <a:cubicBezTo>
                  <a:pt x="1556520" y="299065"/>
                  <a:pt x="1609298" y="283955"/>
                  <a:pt x="1630392" y="276045"/>
                </a:cubicBezTo>
                <a:cubicBezTo>
                  <a:pt x="1644891" y="270608"/>
                  <a:pt x="1659147" y="264544"/>
                  <a:pt x="1673524" y="258793"/>
                </a:cubicBezTo>
                <a:cubicBezTo>
                  <a:pt x="1670649" y="244416"/>
                  <a:pt x="1670965" y="229009"/>
                  <a:pt x="1664898" y="215661"/>
                </a:cubicBezTo>
                <a:cubicBezTo>
                  <a:pt x="1655431" y="194833"/>
                  <a:pt x="1626342" y="154394"/>
                  <a:pt x="1604513" y="138023"/>
                </a:cubicBezTo>
                <a:cubicBezTo>
                  <a:pt x="1591100" y="127963"/>
                  <a:pt x="1576792" y="118749"/>
                  <a:pt x="1561381" y="112144"/>
                </a:cubicBezTo>
                <a:cubicBezTo>
                  <a:pt x="1536307" y="101398"/>
                  <a:pt x="1509914" y="93961"/>
                  <a:pt x="1483743" y="86264"/>
                </a:cubicBezTo>
                <a:cubicBezTo>
                  <a:pt x="1406499" y="63545"/>
                  <a:pt x="1385752" y="63346"/>
                  <a:pt x="1293962" y="60385"/>
                </a:cubicBezTo>
                <a:cubicBezTo>
                  <a:pt x="1155981" y="55934"/>
                  <a:pt x="1017901" y="55298"/>
                  <a:pt x="879894" y="51759"/>
                </a:cubicBezTo>
                <a:lnTo>
                  <a:pt x="621101" y="43132"/>
                </a:lnTo>
                <a:cubicBezTo>
                  <a:pt x="564933" y="61856"/>
                  <a:pt x="628937" y="47298"/>
                  <a:pt x="560717" y="34506"/>
                </a:cubicBezTo>
                <a:cubicBezTo>
                  <a:pt x="526685" y="28125"/>
                  <a:pt x="491653" y="29324"/>
                  <a:pt x="457200" y="25879"/>
                </a:cubicBezTo>
                <a:cubicBezTo>
                  <a:pt x="434132" y="23572"/>
                  <a:pt x="411192" y="20128"/>
                  <a:pt x="388188" y="17253"/>
                </a:cubicBezTo>
                <a:cubicBezTo>
                  <a:pt x="350807" y="20128"/>
                  <a:pt x="313472" y="28080"/>
                  <a:pt x="276045" y="25879"/>
                </a:cubicBezTo>
                <a:cubicBezTo>
                  <a:pt x="263208" y="25124"/>
                  <a:pt x="253856" y="12322"/>
                  <a:pt x="241539" y="8627"/>
                </a:cubicBezTo>
                <a:cubicBezTo>
                  <a:pt x="224786" y="3601"/>
                  <a:pt x="189781" y="0"/>
                  <a:pt x="189781" y="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23614" y="5638324"/>
            <a:ext cx="2133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Must now apply the control through 2 subsystems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 animBg="1"/>
      <p:bldP spid="16398" grpId="0" animBg="1"/>
      <p:bldP spid="54" grpId="0" animBg="1"/>
      <p:bldP spid="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248525" cy="578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04987"/>
            <a:ext cx="7924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2425"/>
            <a:ext cx="871537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52525"/>
            <a:ext cx="80772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5562600"/>
            <a:ext cx="413965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Homework K part 1: Find u and evaluate 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23585"/>
            <a:ext cx="85344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268887" y="691941"/>
          <a:ext cx="16383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5" name="Equation" r:id="rId4" imgW="749160" imgH="520560" progId="Equation.DSMT4">
                  <p:embed/>
                </p:oleObj>
              </mc:Choice>
              <mc:Fallback>
                <p:oleObj name="Equation" r:id="rId4" imgW="7491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87" y="691941"/>
                        <a:ext cx="1638300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1164266" y="1695870"/>
          <a:ext cx="37973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6" name="Equation" r:id="rId6" imgW="2044440" imgH="2489040" progId="Equation.DSMT4">
                  <p:embed/>
                </p:oleObj>
              </mc:Choice>
              <mc:Fallback>
                <p:oleObj name="Equation" r:id="rId6" imgW="2044440" imgH="248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266" y="1695870"/>
                        <a:ext cx="3797300" cy="4140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21672" y="4250486"/>
          <a:ext cx="351155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7" name="Equation" r:id="rId8" imgW="2222280" imgH="838080" progId="Equation.DSMT4">
                  <p:embed/>
                </p:oleObj>
              </mc:Choice>
              <mc:Fallback>
                <p:oleObj name="Equation" r:id="rId8" imgW="22222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672" y="4250486"/>
                        <a:ext cx="3511550" cy="1327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0800000" flipV="1">
            <a:off x="2725951" y="4968815"/>
            <a:ext cx="2700064" cy="7159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433317" y="4152190"/>
            <a:ext cx="1992698" cy="7562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155275" y="342471"/>
            <a:ext cx="753086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6 (Handcrafted </a:t>
            </a:r>
            <a:r>
              <a:rPr lang="en-US" dirty="0" err="1" smtClean="0"/>
              <a:t>Backstepping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376238" y="1255713"/>
          <a:ext cx="8255000" cy="517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6" name="Equation" r:id="rId3" imgW="4241520" imgH="2971800" progId="Equation.DSMT4">
                  <p:embed/>
                </p:oleObj>
              </mc:Choice>
              <mc:Fallback>
                <p:oleObj name="Equation" r:id="rId3" imgW="4241520" imgH="2971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255713"/>
                        <a:ext cx="8255000" cy="51768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3663321" y="179956"/>
          <a:ext cx="48815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7" name="Equation" r:id="rId5" imgW="2628720" imgH="457200" progId="Equation.DSMT4">
                  <p:embed/>
                </p:oleObj>
              </mc:Choice>
              <mc:Fallback>
                <p:oleObj name="Equation" r:id="rId5" imgW="262872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321" y="179956"/>
                        <a:ext cx="4881562" cy="760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174325" y="209121"/>
            <a:ext cx="335567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6 (Handcrafted </a:t>
            </a:r>
            <a:r>
              <a:rPr lang="en-US" dirty="0" err="1" smtClean="0"/>
              <a:t>Backstepping</a:t>
            </a:r>
            <a:r>
              <a:rPr lang="en-US" dirty="0" smtClean="0"/>
              <a:t>) -cont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38113" y="2754313"/>
          <a:ext cx="8837612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6" name="Equation" r:id="rId3" imgW="4419360" imgH="2197080" progId="Equation.DSMT4">
                  <p:embed/>
                </p:oleObj>
              </mc:Choice>
              <mc:Fallback>
                <p:oleObj name="Equation" r:id="rId3" imgW="4419360" imgH="2197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2754313"/>
                        <a:ext cx="8837612" cy="39243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874886"/>
              </p:ext>
            </p:extLst>
          </p:nvPr>
        </p:nvGraphicFramePr>
        <p:xfrm>
          <a:off x="4028536" y="223719"/>
          <a:ext cx="4881562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7" name="Equation" r:id="rId5" imgW="2628720" imgH="457200" progId="Equation.DSMT4">
                  <p:embed/>
                </p:oleObj>
              </mc:Choice>
              <mc:Fallback>
                <p:oleObj name="Equation" r:id="rId5" imgW="262872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536" y="223719"/>
                        <a:ext cx="4881562" cy="760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4045788" y="1086809"/>
          <a:ext cx="4743450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8" name="Equation" r:id="rId7" imgW="2438280" imgH="927000" progId="Equation.DSMT4">
                  <p:embed/>
                </p:oleObj>
              </mc:Choice>
              <mc:Fallback>
                <p:oleObj name="Equation" r:id="rId7" imgW="243828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788" y="1086809"/>
                        <a:ext cx="4743450" cy="16144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224951" y="4960189"/>
            <a:ext cx="7401464" cy="5262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3336" y="5880341"/>
            <a:ext cx="7401464" cy="3996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174325" y="209121"/>
            <a:ext cx="335567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6 (Handcrafted </a:t>
            </a:r>
            <a:r>
              <a:rPr lang="en-US" dirty="0" err="1" smtClean="0"/>
              <a:t>Backstepping</a:t>
            </a:r>
            <a:r>
              <a:rPr lang="en-US" dirty="0" smtClean="0"/>
              <a:t>) -cont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274638" y="2803525"/>
          <a:ext cx="8066087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7" name="Equation" r:id="rId3" imgW="4825800" imgH="2336760" progId="Equation.DSMT4">
                  <p:embed/>
                </p:oleObj>
              </mc:Choice>
              <mc:Fallback>
                <p:oleObj name="Equation" r:id="rId3" imgW="4825800" imgH="2336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2803525"/>
                        <a:ext cx="8066087" cy="38703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5520907" y="596571"/>
          <a:ext cx="16383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8" name="Equation" r:id="rId5" imgW="749160" imgH="520560" progId="Equation.DSMT4">
                  <p:embed/>
                </p:oleObj>
              </mc:Choice>
              <mc:Fallback>
                <p:oleObj name="Equation" r:id="rId5" imgW="74916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907" y="596571"/>
                        <a:ext cx="1638300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3880781" y="250494"/>
          <a:ext cx="33004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9" name="Equation" r:id="rId7" imgW="1777680" imgH="215640" progId="Equation.DSMT4">
                  <p:embed/>
                </p:oleObj>
              </mc:Choice>
              <mc:Fallback>
                <p:oleObj name="Equation" r:id="rId7" imgW="1777680" imgH="215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781" y="250494"/>
                        <a:ext cx="3300412" cy="358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247290" y="905325"/>
          <a:ext cx="47434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60" name="Equation" r:id="rId9" imgW="2438280" imgH="482400" progId="Equation.DSMT4">
                  <p:embed/>
                </p:oleObj>
              </mc:Choice>
              <mc:Fallback>
                <p:oleObj name="Equation" r:id="rId9" imgW="243828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90" y="905325"/>
                        <a:ext cx="4743450" cy="841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179388" y="1813075"/>
          <a:ext cx="881221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61" name="Equation" r:id="rId11" imgW="4406760" imgH="507960" progId="Equation.DSMT4">
                  <p:embed/>
                </p:oleObj>
              </mc:Choice>
              <mc:Fallback>
                <p:oleObj name="Equation" r:id="rId11" imgW="4406760" imgH="507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13075"/>
                        <a:ext cx="8812212" cy="906462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202900" y="161496"/>
            <a:ext cx="335567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6 (Handcrafted </a:t>
            </a:r>
            <a:r>
              <a:rPr lang="en-US" dirty="0" err="1" smtClean="0"/>
              <a:t>Backstepping</a:t>
            </a:r>
            <a:r>
              <a:rPr lang="en-US" dirty="0" smtClean="0"/>
              <a:t>) -cont</a:t>
            </a:r>
            <a:endParaRPr lang="en-US" dirty="0"/>
          </a:p>
        </p:txBody>
      </p:sp>
      <p:sp>
        <p:nvSpPr>
          <p:cNvPr id="14" name="Smiley Face 13"/>
          <p:cNvSpPr/>
          <p:nvPr/>
        </p:nvSpPr>
        <p:spPr>
          <a:xfrm>
            <a:off x="8410575" y="6276975"/>
            <a:ext cx="285750" cy="314325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8410575" y="6276975"/>
            <a:ext cx="285750" cy="314325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202900" y="161496"/>
            <a:ext cx="335567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6 (Handcrafted </a:t>
            </a:r>
            <a:r>
              <a:rPr lang="en-US" dirty="0" err="1" smtClean="0"/>
              <a:t>Backstepping</a:t>
            </a:r>
            <a:r>
              <a:rPr lang="en-US" dirty="0" smtClean="0"/>
              <a:t>) -cont</a:t>
            </a:r>
            <a:endParaRPr lang="en-US" dirty="0"/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719915"/>
              </p:ext>
            </p:extLst>
          </p:nvPr>
        </p:nvGraphicFramePr>
        <p:xfrm>
          <a:off x="1079500" y="1163638"/>
          <a:ext cx="6403975" cy="390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0" name="Equation" r:id="rId3" imgW="3429000" imgH="2108160" progId="Equation.DSMT4">
                  <p:embed/>
                </p:oleObj>
              </mc:Choice>
              <mc:Fallback>
                <p:oleObj name="Equation" r:id="rId3" imgW="3429000" imgH="2108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163638"/>
                        <a:ext cx="6403975" cy="390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81051" y="1600200"/>
            <a:ext cx="85725" cy="104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1052" y="2828925"/>
            <a:ext cx="85724" cy="98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5813" y="3990975"/>
            <a:ext cx="100012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4292600" y="5559425"/>
          <a:ext cx="16383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1" name="Equation" r:id="rId5" imgW="749160" imgH="520560" progId="Equation.DSMT4">
                  <p:embed/>
                </p:oleObj>
              </mc:Choice>
              <mc:Fallback>
                <p:oleObj name="Equation" r:id="rId5" imgW="749160" imgH="520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5559425"/>
                        <a:ext cx="1638300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/>
          <p:nvPr/>
        </p:nvSpPr>
        <p:spPr>
          <a:xfrm>
            <a:off x="1195657" y="5643653"/>
            <a:ext cx="1673524" cy="889126"/>
          </a:xfrm>
          <a:custGeom>
            <a:avLst/>
            <a:gdLst>
              <a:gd name="connsiteX0" fmla="*/ 577969 w 1673524"/>
              <a:gd name="connsiteY0" fmla="*/ 862642 h 889126"/>
              <a:gd name="connsiteX1" fmla="*/ 448573 w 1673524"/>
              <a:gd name="connsiteY1" fmla="*/ 888521 h 889126"/>
              <a:gd name="connsiteX2" fmla="*/ 422694 w 1673524"/>
              <a:gd name="connsiteY2" fmla="*/ 879895 h 889126"/>
              <a:gd name="connsiteX3" fmla="*/ 327803 w 1673524"/>
              <a:gd name="connsiteY3" fmla="*/ 871268 h 889126"/>
              <a:gd name="connsiteX4" fmla="*/ 155275 w 1673524"/>
              <a:gd name="connsiteY4" fmla="*/ 854015 h 889126"/>
              <a:gd name="connsiteX5" fmla="*/ 129396 w 1673524"/>
              <a:gd name="connsiteY5" fmla="*/ 845389 h 889126"/>
              <a:gd name="connsiteX6" fmla="*/ 77637 w 1673524"/>
              <a:gd name="connsiteY6" fmla="*/ 810883 h 889126"/>
              <a:gd name="connsiteX7" fmla="*/ 34505 w 1673524"/>
              <a:gd name="connsiteY7" fmla="*/ 759125 h 889126"/>
              <a:gd name="connsiteX8" fmla="*/ 8626 w 1673524"/>
              <a:gd name="connsiteY8" fmla="*/ 750498 h 889126"/>
              <a:gd name="connsiteX9" fmla="*/ 0 w 1673524"/>
              <a:gd name="connsiteY9" fmla="*/ 724619 h 889126"/>
              <a:gd name="connsiteX10" fmla="*/ 120769 w 1673524"/>
              <a:gd name="connsiteY10" fmla="*/ 690113 h 889126"/>
              <a:gd name="connsiteX11" fmla="*/ 310551 w 1673524"/>
              <a:gd name="connsiteY11" fmla="*/ 664234 h 889126"/>
              <a:gd name="connsiteX12" fmla="*/ 345056 w 1673524"/>
              <a:gd name="connsiteY12" fmla="*/ 672861 h 889126"/>
              <a:gd name="connsiteX13" fmla="*/ 414068 w 1673524"/>
              <a:gd name="connsiteY13" fmla="*/ 655608 h 889126"/>
              <a:gd name="connsiteX14" fmla="*/ 603849 w 1673524"/>
              <a:gd name="connsiteY14" fmla="*/ 629729 h 889126"/>
              <a:gd name="connsiteX15" fmla="*/ 655607 w 1673524"/>
              <a:gd name="connsiteY15" fmla="*/ 621102 h 889126"/>
              <a:gd name="connsiteX16" fmla="*/ 681486 w 1673524"/>
              <a:gd name="connsiteY16" fmla="*/ 603849 h 889126"/>
              <a:gd name="connsiteX17" fmla="*/ 698739 w 1673524"/>
              <a:gd name="connsiteY17" fmla="*/ 552091 h 889126"/>
              <a:gd name="connsiteX18" fmla="*/ 690113 w 1673524"/>
              <a:gd name="connsiteY18" fmla="*/ 526212 h 889126"/>
              <a:gd name="connsiteX19" fmla="*/ 664234 w 1673524"/>
              <a:gd name="connsiteY19" fmla="*/ 508959 h 889126"/>
              <a:gd name="connsiteX20" fmla="*/ 629728 w 1673524"/>
              <a:gd name="connsiteY20" fmla="*/ 491706 h 889126"/>
              <a:gd name="connsiteX21" fmla="*/ 508958 w 1673524"/>
              <a:gd name="connsiteY21" fmla="*/ 474453 h 889126"/>
              <a:gd name="connsiteX22" fmla="*/ 198407 w 1673524"/>
              <a:gd name="connsiteY22" fmla="*/ 465827 h 889126"/>
              <a:gd name="connsiteX23" fmla="*/ 120769 w 1673524"/>
              <a:gd name="connsiteY23" fmla="*/ 457200 h 889126"/>
              <a:gd name="connsiteX24" fmla="*/ 69011 w 1673524"/>
              <a:gd name="connsiteY24" fmla="*/ 422695 h 889126"/>
              <a:gd name="connsiteX25" fmla="*/ 94890 w 1673524"/>
              <a:gd name="connsiteY25" fmla="*/ 370936 h 889126"/>
              <a:gd name="connsiteX26" fmla="*/ 163901 w 1673524"/>
              <a:gd name="connsiteY26" fmla="*/ 345057 h 889126"/>
              <a:gd name="connsiteX27" fmla="*/ 215660 w 1673524"/>
              <a:gd name="connsiteY27" fmla="*/ 327804 h 889126"/>
              <a:gd name="connsiteX28" fmla="*/ 267418 w 1673524"/>
              <a:gd name="connsiteY28" fmla="*/ 327804 h 889126"/>
              <a:gd name="connsiteX29" fmla="*/ 293298 w 1673524"/>
              <a:gd name="connsiteY29" fmla="*/ 336430 h 889126"/>
              <a:gd name="connsiteX30" fmla="*/ 345056 w 1673524"/>
              <a:gd name="connsiteY30" fmla="*/ 327804 h 889126"/>
              <a:gd name="connsiteX31" fmla="*/ 414068 w 1673524"/>
              <a:gd name="connsiteY31" fmla="*/ 345057 h 889126"/>
              <a:gd name="connsiteX32" fmla="*/ 439947 w 1673524"/>
              <a:gd name="connsiteY32" fmla="*/ 336430 h 889126"/>
              <a:gd name="connsiteX33" fmla="*/ 483079 w 1673524"/>
              <a:gd name="connsiteY33" fmla="*/ 345057 h 889126"/>
              <a:gd name="connsiteX34" fmla="*/ 534837 w 1673524"/>
              <a:gd name="connsiteY34" fmla="*/ 353683 h 889126"/>
              <a:gd name="connsiteX35" fmla="*/ 595222 w 1673524"/>
              <a:gd name="connsiteY35" fmla="*/ 345057 h 889126"/>
              <a:gd name="connsiteX36" fmla="*/ 629728 w 1673524"/>
              <a:gd name="connsiteY36" fmla="*/ 353683 h 889126"/>
              <a:gd name="connsiteX37" fmla="*/ 793630 w 1673524"/>
              <a:gd name="connsiteY37" fmla="*/ 362310 h 889126"/>
              <a:gd name="connsiteX38" fmla="*/ 845388 w 1673524"/>
              <a:gd name="connsiteY38" fmla="*/ 353683 h 889126"/>
              <a:gd name="connsiteX39" fmla="*/ 957532 w 1673524"/>
              <a:gd name="connsiteY39" fmla="*/ 345057 h 889126"/>
              <a:gd name="connsiteX40" fmla="*/ 1000664 w 1673524"/>
              <a:gd name="connsiteY40" fmla="*/ 327804 h 889126"/>
              <a:gd name="connsiteX41" fmla="*/ 1121434 w 1673524"/>
              <a:gd name="connsiteY41" fmla="*/ 319178 h 889126"/>
              <a:gd name="connsiteX42" fmla="*/ 1207698 w 1673524"/>
              <a:gd name="connsiteY42" fmla="*/ 319178 h 889126"/>
              <a:gd name="connsiteX43" fmla="*/ 1302588 w 1673524"/>
              <a:gd name="connsiteY43" fmla="*/ 327804 h 889126"/>
              <a:gd name="connsiteX44" fmla="*/ 1388852 w 1673524"/>
              <a:gd name="connsiteY44" fmla="*/ 319178 h 889126"/>
              <a:gd name="connsiteX45" fmla="*/ 1544128 w 1673524"/>
              <a:gd name="connsiteY45" fmla="*/ 301925 h 889126"/>
              <a:gd name="connsiteX46" fmla="*/ 1630392 w 1673524"/>
              <a:gd name="connsiteY46" fmla="*/ 276045 h 889126"/>
              <a:gd name="connsiteX47" fmla="*/ 1673524 w 1673524"/>
              <a:gd name="connsiteY47" fmla="*/ 258793 h 889126"/>
              <a:gd name="connsiteX48" fmla="*/ 1664898 w 1673524"/>
              <a:gd name="connsiteY48" fmla="*/ 215661 h 889126"/>
              <a:gd name="connsiteX49" fmla="*/ 1604513 w 1673524"/>
              <a:gd name="connsiteY49" fmla="*/ 138023 h 889126"/>
              <a:gd name="connsiteX50" fmla="*/ 1561381 w 1673524"/>
              <a:gd name="connsiteY50" fmla="*/ 112144 h 889126"/>
              <a:gd name="connsiteX51" fmla="*/ 1483743 w 1673524"/>
              <a:gd name="connsiteY51" fmla="*/ 86264 h 889126"/>
              <a:gd name="connsiteX52" fmla="*/ 1293962 w 1673524"/>
              <a:gd name="connsiteY52" fmla="*/ 60385 h 889126"/>
              <a:gd name="connsiteX53" fmla="*/ 879894 w 1673524"/>
              <a:gd name="connsiteY53" fmla="*/ 51759 h 889126"/>
              <a:gd name="connsiteX54" fmla="*/ 621101 w 1673524"/>
              <a:gd name="connsiteY54" fmla="*/ 43132 h 889126"/>
              <a:gd name="connsiteX55" fmla="*/ 560717 w 1673524"/>
              <a:gd name="connsiteY55" fmla="*/ 34506 h 889126"/>
              <a:gd name="connsiteX56" fmla="*/ 457200 w 1673524"/>
              <a:gd name="connsiteY56" fmla="*/ 25879 h 889126"/>
              <a:gd name="connsiteX57" fmla="*/ 388188 w 1673524"/>
              <a:gd name="connsiteY57" fmla="*/ 17253 h 889126"/>
              <a:gd name="connsiteX58" fmla="*/ 276045 w 1673524"/>
              <a:gd name="connsiteY58" fmla="*/ 25879 h 889126"/>
              <a:gd name="connsiteX59" fmla="*/ 241539 w 1673524"/>
              <a:gd name="connsiteY59" fmla="*/ 8627 h 889126"/>
              <a:gd name="connsiteX60" fmla="*/ 189781 w 1673524"/>
              <a:gd name="connsiteY60" fmla="*/ 0 h 88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73524" h="889126">
                <a:moveTo>
                  <a:pt x="577969" y="862642"/>
                </a:moveTo>
                <a:cubicBezTo>
                  <a:pt x="529868" y="878675"/>
                  <a:pt x="518875" y="883834"/>
                  <a:pt x="448573" y="888521"/>
                </a:cubicBezTo>
                <a:cubicBezTo>
                  <a:pt x="439500" y="889126"/>
                  <a:pt x="431696" y="881181"/>
                  <a:pt x="422694" y="879895"/>
                </a:cubicBezTo>
                <a:cubicBezTo>
                  <a:pt x="391252" y="875403"/>
                  <a:pt x="359433" y="874144"/>
                  <a:pt x="327803" y="871268"/>
                </a:cubicBezTo>
                <a:cubicBezTo>
                  <a:pt x="250366" y="845457"/>
                  <a:pt x="338482" y="872336"/>
                  <a:pt x="155275" y="854015"/>
                </a:cubicBezTo>
                <a:cubicBezTo>
                  <a:pt x="146227" y="853110"/>
                  <a:pt x="138022" y="848264"/>
                  <a:pt x="129396" y="845389"/>
                </a:cubicBezTo>
                <a:cubicBezTo>
                  <a:pt x="112143" y="833887"/>
                  <a:pt x="89139" y="828136"/>
                  <a:pt x="77637" y="810883"/>
                </a:cubicBezTo>
                <a:cubicBezTo>
                  <a:pt x="64905" y="791784"/>
                  <a:pt x="54434" y="772411"/>
                  <a:pt x="34505" y="759125"/>
                </a:cubicBezTo>
                <a:cubicBezTo>
                  <a:pt x="26939" y="754081"/>
                  <a:pt x="17252" y="753374"/>
                  <a:pt x="8626" y="750498"/>
                </a:cubicBezTo>
                <a:cubicBezTo>
                  <a:pt x="5751" y="741872"/>
                  <a:pt x="0" y="733712"/>
                  <a:pt x="0" y="724619"/>
                </a:cubicBezTo>
                <a:cubicBezTo>
                  <a:pt x="0" y="664748"/>
                  <a:pt x="84008" y="692941"/>
                  <a:pt x="120769" y="690113"/>
                </a:cubicBezTo>
                <a:cubicBezTo>
                  <a:pt x="216260" y="658284"/>
                  <a:pt x="154377" y="673995"/>
                  <a:pt x="310551" y="664234"/>
                </a:cubicBezTo>
                <a:cubicBezTo>
                  <a:pt x="322053" y="667110"/>
                  <a:pt x="333200" y="672861"/>
                  <a:pt x="345056" y="672861"/>
                </a:cubicBezTo>
                <a:cubicBezTo>
                  <a:pt x="401535" y="672861"/>
                  <a:pt x="371531" y="662414"/>
                  <a:pt x="414068" y="655608"/>
                </a:cubicBezTo>
                <a:cubicBezTo>
                  <a:pt x="477112" y="645521"/>
                  <a:pt x="540872" y="640226"/>
                  <a:pt x="603849" y="629729"/>
                </a:cubicBezTo>
                <a:lnTo>
                  <a:pt x="655607" y="621102"/>
                </a:lnTo>
                <a:cubicBezTo>
                  <a:pt x="664233" y="615351"/>
                  <a:pt x="675991" y="612641"/>
                  <a:pt x="681486" y="603849"/>
                </a:cubicBezTo>
                <a:cubicBezTo>
                  <a:pt x="691125" y="588427"/>
                  <a:pt x="698739" y="552091"/>
                  <a:pt x="698739" y="552091"/>
                </a:cubicBezTo>
                <a:cubicBezTo>
                  <a:pt x="695864" y="543465"/>
                  <a:pt x="695793" y="533312"/>
                  <a:pt x="690113" y="526212"/>
                </a:cubicBezTo>
                <a:cubicBezTo>
                  <a:pt x="683636" y="518116"/>
                  <a:pt x="673236" y="514103"/>
                  <a:pt x="664234" y="508959"/>
                </a:cubicBezTo>
                <a:cubicBezTo>
                  <a:pt x="653069" y="502579"/>
                  <a:pt x="641548" y="496772"/>
                  <a:pt x="629728" y="491706"/>
                </a:cubicBezTo>
                <a:cubicBezTo>
                  <a:pt x="591262" y="475220"/>
                  <a:pt x="551627" y="476269"/>
                  <a:pt x="508958" y="474453"/>
                </a:cubicBezTo>
                <a:cubicBezTo>
                  <a:pt x="405495" y="470051"/>
                  <a:pt x="301924" y="468702"/>
                  <a:pt x="198407" y="465827"/>
                </a:cubicBezTo>
                <a:cubicBezTo>
                  <a:pt x="172528" y="462951"/>
                  <a:pt x="145471" y="465434"/>
                  <a:pt x="120769" y="457200"/>
                </a:cubicBezTo>
                <a:cubicBezTo>
                  <a:pt x="101098" y="450643"/>
                  <a:pt x="69011" y="422695"/>
                  <a:pt x="69011" y="422695"/>
                </a:cubicBezTo>
                <a:cubicBezTo>
                  <a:pt x="74899" y="405030"/>
                  <a:pt x="79453" y="383800"/>
                  <a:pt x="94890" y="370936"/>
                </a:cubicBezTo>
                <a:cubicBezTo>
                  <a:pt x="116585" y="352857"/>
                  <a:pt x="138508" y="352675"/>
                  <a:pt x="163901" y="345057"/>
                </a:cubicBezTo>
                <a:cubicBezTo>
                  <a:pt x="181320" y="339831"/>
                  <a:pt x="215660" y="327804"/>
                  <a:pt x="215660" y="327804"/>
                </a:cubicBezTo>
                <a:cubicBezTo>
                  <a:pt x="284671" y="350807"/>
                  <a:pt x="198407" y="327804"/>
                  <a:pt x="267418" y="327804"/>
                </a:cubicBezTo>
                <a:cubicBezTo>
                  <a:pt x="276511" y="327804"/>
                  <a:pt x="284671" y="333555"/>
                  <a:pt x="293298" y="336430"/>
                </a:cubicBezTo>
                <a:cubicBezTo>
                  <a:pt x="310551" y="333555"/>
                  <a:pt x="327610" y="326558"/>
                  <a:pt x="345056" y="327804"/>
                </a:cubicBezTo>
                <a:cubicBezTo>
                  <a:pt x="368708" y="329494"/>
                  <a:pt x="414068" y="345057"/>
                  <a:pt x="414068" y="345057"/>
                </a:cubicBezTo>
                <a:cubicBezTo>
                  <a:pt x="422694" y="342181"/>
                  <a:pt x="430854" y="336430"/>
                  <a:pt x="439947" y="336430"/>
                </a:cubicBezTo>
                <a:cubicBezTo>
                  <a:pt x="454609" y="336430"/>
                  <a:pt x="468653" y="342434"/>
                  <a:pt x="483079" y="345057"/>
                </a:cubicBezTo>
                <a:cubicBezTo>
                  <a:pt x="500287" y="348186"/>
                  <a:pt x="517584" y="350808"/>
                  <a:pt x="534837" y="353683"/>
                </a:cubicBezTo>
                <a:cubicBezTo>
                  <a:pt x="554965" y="350808"/>
                  <a:pt x="574889" y="345057"/>
                  <a:pt x="595222" y="345057"/>
                </a:cubicBezTo>
                <a:cubicBezTo>
                  <a:pt x="607078" y="345057"/>
                  <a:pt x="617917" y="352656"/>
                  <a:pt x="629728" y="353683"/>
                </a:cubicBezTo>
                <a:cubicBezTo>
                  <a:pt x="684232" y="358423"/>
                  <a:pt x="738996" y="359434"/>
                  <a:pt x="793630" y="362310"/>
                </a:cubicBezTo>
                <a:cubicBezTo>
                  <a:pt x="810883" y="359434"/>
                  <a:pt x="827993" y="355514"/>
                  <a:pt x="845388" y="353683"/>
                </a:cubicBezTo>
                <a:cubicBezTo>
                  <a:pt x="882674" y="349758"/>
                  <a:pt x="920550" y="351221"/>
                  <a:pt x="957532" y="345057"/>
                </a:cubicBezTo>
                <a:cubicBezTo>
                  <a:pt x="972806" y="342511"/>
                  <a:pt x="985369" y="330219"/>
                  <a:pt x="1000664" y="327804"/>
                </a:cubicBezTo>
                <a:cubicBezTo>
                  <a:pt x="1040529" y="321510"/>
                  <a:pt x="1081177" y="322053"/>
                  <a:pt x="1121434" y="319178"/>
                </a:cubicBezTo>
                <a:cubicBezTo>
                  <a:pt x="1236453" y="342181"/>
                  <a:pt x="1092679" y="319178"/>
                  <a:pt x="1207698" y="319178"/>
                </a:cubicBezTo>
                <a:cubicBezTo>
                  <a:pt x="1239458" y="319178"/>
                  <a:pt x="1270958" y="324929"/>
                  <a:pt x="1302588" y="327804"/>
                </a:cubicBezTo>
                <a:lnTo>
                  <a:pt x="1388852" y="319178"/>
                </a:lnTo>
                <a:cubicBezTo>
                  <a:pt x="1438386" y="314675"/>
                  <a:pt x="1494289" y="313426"/>
                  <a:pt x="1544128" y="301925"/>
                </a:cubicBezTo>
                <a:cubicBezTo>
                  <a:pt x="1556520" y="299065"/>
                  <a:pt x="1609298" y="283955"/>
                  <a:pt x="1630392" y="276045"/>
                </a:cubicBezTo>
                <a:cubicBezTo>
                  <a:pt x="1644891" y="270608"/>
                  <a:pt x="1659147" y="264544"/>
                  <a:pt x="1673524" y="258793"/>
                </a:cubicBezTo>
                <a:cubicBezTo>
                  <a:pt x="1670649" y="244416"/>
                  <a:pt x="1670965" y="229009"/>
                  <a:pt x="1664898" y="215661"/>
                </a:cubicBezTo>
                <a:cubicBezTo>
                  <a:pt x="1655431" y="194833"/>
                  <a:pt x="1626342" y="154394"/>
                  <a:pt x="1604513" y="138023"/>
                </a:cubicBezTo>
                <a:cubicBezTo>
                  <a:pt x="1591100" y="127963"/>
                  <a:pt x="1576792" y="118749"/>
                  <a:pt x="1561381" y="112144"/>
                </a:cubicBezTo>
                <a:cubicBezTo>
                  <a:pt x="1536307" y="101398"/>
                  <a:pt x="1509914" y="93961"/>
                  <a:pt x="1483743" y="86264"/>
                </a:cubicBezTo>
                <a:cubicBezTo>
                  <a:pt x="1406499" y="63545"/>
                  <a:pt x="1385752" y="63346"/>
                  <a:pt x="1293962" y="60385"/>
                </a:cubicBezTo>
                <a:cubicBezTo>
                  <a:pt x="1155981" y="55934"/>
                  <a:pt x="1017901" y="55298"/>
                  <a:pt x="879894" y="51759"/>
                </a:cubicBezTo>
                <a:lnTo>
                  <a:pt x="621101" y="43132"/>
                </a:lnTo>
                <a:cubicBezTo>
                  <a:pt x="564933" y="61856"/>
                  <a:pt x="628937" y="47298"/>
                  <a:pt x="560717" y="34506"/>
                </a:cubicBezTo>
                <a:cubicBezTo>
                  <a:pt x="526685" y="28125"/>
                  <a:pt x="491653" y="29324"/>
                  <a:pt x="457200" y="25879"/>
                </a:cubicBezTo>
                <a:cubicBezTo>
                  <a:pt x="434132" y="23572"/>
                  <a:pt x="411192" y="20128"/>
                  <a:pt x="388188" y="17253"/>
                </a:cubicBezTo>
                <a:cubicBezTo>
                  <a:pt x="350807" y="20128"/>
                  <a:pt x="313472" y="28080"/>
                  <a:pt x="276045" y="25879"/>
                </a:cubicBezTo>
                <a:cubicBezTo>
                  <a:pt x="263208" y="25124"/>
                  <a:pt x="253856" y="12322"/>
                  <a:pt x="241539" y="8627"/>
                </a:cubicBezTo>
                <a:cubicBezTo>
                  <a:pt x="224786" y="3601"/>
                  <a:pt x="189781" y="0"/>
                  <a:pt x="189781" y="0"/>
                </a:cubicBezTo>
              </a:path>
            </a:pathLst>
          </a:custGeom>
          <a:ln w="190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157932" y="5710328"/>
            <a:ext cx="1673524" cy="889126"/>
          </a:xfrm>
          <a:custGeom>
            <a:avLst/>
            <a:gdLst>
              <a:gd name="connsiteX0" fmla="*/ 577969 w 1673524"/>
              <a:gd name="connsiteY0" fmla="*/ 862642 h 889126"/>
              <a:gd name="connsiteX1" fmla="*/ 448573 w 1673524"/>
              <a:gd name="connsiteY1" fmla="*/ 888521 h 889126"/>
              <a:gd name="connsiteX2" fmla="*/ 422694 w 1673524"/>
              <a:gd name="connsiteY2" fmla="*/ 879895 h 889126"/>
              <a:gd name="connsiteX3" fmla="*/ 327803 w 1673524"/>
              <a:gd name="connsiteY3" fmla="*/ 871268 h 889126"/>
              <a:gd name="connsiteX4" fmla="*/ 155275 w 1673524"/>
              <a:gd name="connsiteY4" fmla="*/ 854015 h 889126"/>
              <a:gd name="connsiteX5" fmla="*/ 129396 w 1673524"/>
              <a:gd name="connsiteY5" fmla="*/ 845389 h 889126"/>
              <a:gd name="connsiteX6" fmla="*/ 77637 w 1673524"/>
              <a:gd name="connsiteY6" fmla="*/ 810883 h 889126"/>
              <a:gd name="connsiteX7" fmla="*/ 34505 w 1673524"/>
              <a:gd name="connsiteY7" fmla="*/ 759125 h 889126"/>
              <a:gd name="connsiteX8" fmla="*/ 8626 w 1673524"/>
              <a:gd name="connsiteY8" fmla="*/ 750498 h 889126"/>
              <a:gd name="connsiteX9" fmla="*/ 0 w 1673524"/>
              <a:gd name="connsiteY9" fmla="*/ 724619 h 889126"/>
              <a:gd name="connsiteX10" fmla="*/ 120769 w 1673524"/>
              <a:gd name="connsiteY10" fmla="*/ 690113 h 889126"/>
              <a:gd name="connsiteX11" fmla="*/ 310551 w 1673524"/>
              <a:gd name="connsiteY11" fmla="*/ 664234 h 889126"/>
              <a:gd name="connsiteX12" fmla="*/ 345056 w 1673524"/>
              <a:gd name="connsiteY12" fmla="*/ 672861 h 889126"/>
              <a:gd name="connsiteX13" fmla="*/ 414068 w 1673524"/>
              <a:gd name="connsiteY13" fmla="*/ 655608 h 889126"/>
              <a:gd name="connsiteX14" fmla="*/ 603849 w 1673524"/>
              <a:gd name="connsiteY14" fmla="*/ 629729 h 889126"/>
              <a:gd name="connsiteX15" fmla="*/ 655607 w 1673524"/>
              <a:gd name="connsiteY15" fmla="*/ 621102 h 889126"/>
              <a:gd name="connsiteX16" fmla="*/ 681486 w 1673524"/>
              <a:gd name="connsiteY16" fmla="*/ 603849 h 889126"/>
              <a:gd name="connsiteX17" fmla="*/ 698739 w 1673524"/>
              <a:gd name="connsiteY17" fmla="*/ 552091 h 889126"/>
              <a:gd name="connsiteX18" fmla="*/ 690113 w 1673524"/>
              <a:gd name="connsiteY18" fmla="*/ 526212 h 889126"/>
              <a:gd name="connsiteX19" fmla="*/ 664234 w 1673524"/>
              <a:gd name="connsiteY19" fmla="*/ 508959 h 889126"/>
              <a:gd name="connsiteX20" fmla="*/ 629728 w 1673524"/>
              <a:gd name="connsiteY20" fmla="*/ 491706 h 889126"/>
              <a:gd name="connsiteX21" fmla="*/ 508958 w 1673524"/>
              <a:gd name="connsiteY21" fmla="*/ 474453 h 889126"/>
              <a:gd name="connsiteX22" fmla="*/ 198407 w 1673524"/>
              <a:gd name="connsiteY22" fmla="*/ 465827 h 889126"/>
              <a:gd name="connsiteX23" fmla="*/ 120769 w 1673524"/>
              <a:gd name="connsiteY23" fmla="*/ 457200 h 889126"/>
              <a:gd name="connsiteX24" fmla="*/ 69011 w 1673524"/>
              <a:gd name="connsiteY24" fmla="*/ 422695 h 889126"/>
              <a:gd name="connsiteX25" fmla="*/ 94890 w 1673524"/>
              <a:gd name="connsiteY25" fmla="*/ 370936 h 889126"/>
              <a:gd name="connsiteX26" fmla="*/ 163901 w 1673524"/>
              <a:gd name="connsiteY26" fmla="*/ 345057 h 889126"/>
              <a:gd name="connsiteX27" fmla="*/ 215660 w 1673524"/>
              <a:gd name="connsiteY27" fmla="*/ 327804 h 889126"/>
              <a:gd name="connsiteX28" fmla="*/ 267418 w 1673524"/>
              <a:gd name="connsiteY28" fmla="*/ 327804 h 889126"/>
              <a:gd name="connsiteX29" fmla="*/ 293298 w 1673524"/>
              <a:gd name="connsiteY29" fmla="*/ 336430 h 889126"/>
              <a:gd name="connsiteX30" fmla="*/ 345056 w 1673524"/>
              <a:gd name="connsiteY30" fmla="*/ 327804 h 889126"/>
              <a:gd name="connsiteX31" fmla="*/ 414068 w 1673524"/>
              <a:gd name="connsiteY31" fmla="*/ 345057 h 889126"/>
              <a:gd name="connsiteX32" fmla="*/ 439947 w 1673524"/>
              <a:gd name="connsiteY32" fmla="*/ 336430 h 889126"/>
              <a:gd name="connsiteX33" fmla="*/ 483079 w 1673524"/>
              <a:gd name="connsiteY33" fmla="*/ 345057 h 889126"/>
              <a:gd name="connsiteX34" fmla="*/ 534837 w 1673524"/>
              <a:gd name="connsiteY34" fmla="*/ 353683 h 889126"/>
              <a:gd name="connsiteX35" fmla="*/ 595222 w 1673524"/>
              <a:gd name="connsiteY35" fmla="*/ 345057 h 889126"/>
              <a:gd name="connsiteX36" fmla="*/ 629728 w 1673524"/>
              <a:gd name="connsiteY36" fmla="*/ 353683 h 889126"/>
              <a:gd name="connsiteX37" fmla="*/ 793630 w 1673524"/>
              <a:gd name="connsiteY37" fmla="*/ 362310 h 889126"/>
              <a:gd name="connsiteX38" fmla="*/ 845388 w 1673524"/>
              <a:gd name="connsiteY38" fmla="*/ 353683 h 889126"/>
              <a:gd name="connsiteX39" fmla="*/ 957532 w 1673524"/>
              <a:gd name="connsiteY39" fmla="*/ 345057 h 889126"/>
              <a:gd name="connsiteX40" fmla="*/ 1000664 w 1673524"/>
              <a:gd name="connsiteY40" fmla="*/ 327804 h 889126"/>
              <a:gd name="connsiteX41" fmla="*/ 1121434 w 1673524"/>
              <a:gd name="connsiteY41" fmla="*/ 319178 h 889126"/>
              <a:gd name="connsiteX42" fmla="*/ 1207698 w 1673524"/>
              <a:gd name="connsiteY42" fmla="*/ 319178 h 889126"/>
              <a:gd name="connsiteX43" fmla="*/ 1302588 w 1673524"/>
              <a:gd name="connsiteY43" fmla="*/ 327804 h 889126"/>
              <a:gd name="connsiteX44" fmla="*/ 1388852 w 1673524"/>
              <a:gd name="connsiteY44" fmla="*/ 319178 h 889126"/>
              <a:gd name="connsiteX45" fmla="*/ 1544128 w 1673524"/>
              <a:gd name="connsiteY45" fmla="*/ 301925 h 889126"/>
              <a:gd name="connsiteX46" fmla="*/ 1630392 w 1673524"/>
              <a:gd name="connsiteY46" fmla="*/ 276045 h 889126"/>
              <a:gd name="connsiteX47" fmla="*/ 1673524 w 1673524"/>
              <a:gd name="connsiteY47" fmla="*/ 258793 h 889126"/>
              <a:gd name="connsiteX48" fmla="*/ 1664898 w 1673524"/>
              <a:gd name="connsiteY48" fmla="*/ 215661 h 889126"/>
              <a:gd name="connsiteX49" fmla="*/ 1604513 w 1673524"/>
              <a:gd name="connsiteY49" fmla="*/ 138023 h 889126"/>
              <a:gd name="connsiteX50" fmla="*/ 1561381 w 1673524"/>
              <a:gd name="connsiteY50" fmla="*/ 112144 h 889126"/>
              <a:gd name="connsiteX51" fmla="*/ 1483743 w 1673524"/>
              <a:gd name="connsiteY51" fmla="*/ 86264 h 889126"/>
              <a:gd name="connsiteX52" fmla="*/ 1293962 w 1673524"/>
              <a:gd name="connsiteY52" fmla="*/ 60385 h 889126"/>
              <a:gd name="connsiteX53" fmla="*/ 879894 w 1673524"/>
              <a:gd name="connsiteY53" fmla="*/ 51759 h 889126"/>
              <a:gd name="connsiteX54" fmla="*/ 621101 w 1673524"/>
              <a:gd name="connsiteY54" fmla="*/ 43132 h 889126"/>
              <a:gd name="connsiteX55" fmla="*/ 560717 w 1673524"/>
              <a:gd name="connsiteY55" fmla="*/ 34506 h 889126"/>
              <a:gd name="connsiteX56" fmla="*/ 457200 w 1673524"/>
              <a:gd name="connsiteY56" fmla="*/ 25879 h 889126"/>
              <a:gd name="connsiteX57" fmla="*/ 388188 w 1673524"/>
              <a:gd name="connsiteY57" fmla="*/ 17253 h 889126"/>
              <a:gd name="connsiteX58" fmla="*/ 276045 w 1673524"/>
              <a:gd name="connsiteY58" fmla="*/ 25879 h 889126"/>
              <a:gd name="connsiteX59" fmla="*/ 241539 w 1673524"/>
              <a:gd name="connsiteY59" fmla="*/ 8627 h 889126"/>
              <a:gd name="connsiteX60" fmla="*/ 189781 w 1673524"/>
              <a:gd name="connsiteY60" fmla="*/ 0 h 88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73524" h="889126">
                <a:moveTo>
                  <a:pt x="577969" y="862642"/>
                </a:moveTo>
                <a:cubicBezTo>
                  <a:pt x="529868" y="878675"/>
                  <a:pt x="518875" y="883834"/>
                  <a:pt x="448573" y="888521"/>
                </a:cubicBezTo>
                <a:cubicBezTo>
                  <a:pt x="439500" y="889126"/>
                  <a:pt x="431696" y="881181"/>
                  <a:pt x="422694" y="879895"/>
                </a:cubicBezTo>
                <a:cubicBezTo>
                  <a:pt x="391252" y="875403"/>
                  <a:pt x="359433" y="874144"/>
                  <a:pt x="327803" y="871268"/>
                </a:cubicBezTo>
                <a:cubicBezTo>
                  <a:pt x="250366" y="845457"/>
                  <a:pt x="338482" y="872336"/>
                  <a:pt x="155275" y="854015"/>
                </a:cubicBezTo>
                <a:cubicBezTo>
                  <a:pt x="146227" y="853110"/>
                  <a:pt x="138022" y="848264"/>
                  <a:pt x="129396" y="845389"/>
                </a:cubicBezTo>
                <a:cubicBezTo>
                  <a:pt x="112143" y="833887"/>
                  <a:pt x="89139" y="828136"/>
                  <a:pt x="77637" y="810883"/>
                </a:cubicBezTo>
                <a:cubicBezTo>
                  <a:pt x="64905" y="791784"/>
                  <a:pt x="54434" y="772411"/>
                  <a:pt x="34505" y="759125"/>
                </a:cubicBezTo>
                <a:cubicBezTo>
                  <a:pt x="26939" y="754081"/>
                  <a:pt x="17252" y="753374"/>
                  <a:pt x="8626" y="750498"/>
                </a:cubicBezTo>
                <a:cubicBezTo>
                  <a:pt x="5751" y="741872"/>
                  <a:pt x="0" y="733712"/>
                  <a:pt x="0" y="724619"/>
                </a:cubicBezTo>
                <a:cubicBezTo>
                  <a:pt x="0" y="664748"/>
                  <a:pt x="84008" y="692941"/>
                  <a:pt x="120769" y="690113"/>
                </a:cubicBezTo>
                <a:cubicBezTo>
                  <a:pt x="216260" y="658284"/>
                  <a:pt x="154377" y="673995"/>
                  <a:pt x="310551" y="664234"/>
                </a:cubicBezTo>
                <a:cubicBezTo>
                  <a:pt x="322053" y="667110"/>
                  <a:pt x="333200" y="672861"/>
                  <a:pt x="345056" y="672861"/>
                </a:cubicBezTo>
                <a:cubicBezTo>
                  <a:pt x="401535" y="672861"/>
                  <a:pt x="371531" y="662414"/>
                  <a:pt x="414068" y="655608"/>
                </a:cubicBezTo>
                <a:cubicBezTo>
                  <a:pt x="477112" y="645521"/>
                  <a:pt x="540872" y="640226"/>
                  <a:pt x="603849" y="629729"/>
                </a:cubicBezTo>
                <a:lnTo>
                  <a:pt x="655607" y="621102"/>
                </a:lnTo>
                <a:cubicBezTo>
                  <a:pt x="664233" y="615351"/>
                  <a:pt x="675991" y="612641"/>
                  <a:pt x="681486" y="603849"/>
                </a:cubicBezTo>
                <a:cubicBezTo>
                  <a:pt x="691125" y="588427"/>
                  <a:pt x="698739" y="552091"/>
                  <a:pt x="698739" y="552091"/>
                </a:cubicBezTo>
                <a:cubicBezTo>
                  <a:pt x="695864" y="543465"/>
                  <a:pt x="695793" y="533312"/>
                  <a:pt x="690113" y="526212"/>
                </a:cubicBezTo>
                <a:cubicBezTo>
                  <a:pt x="683636" y="518116"/>
                  <a:pt x="673236" y="514103"/>
                  <a:pt x="664234" y="508959"/>
                </a:cubicBezTo>
                <a:cubicBezTo>
                  <a:pt x="653069" y="502579"/>
                  <a:pt x="641548" y="496772"/>
                  <a:pt x="629728" y="491706"/>
                </a:cubicBezTo>
                <a:cubicBezTo>
                  <a:pt x="591262" y="475220"/>
                  <a:pt x="551627" y="476269"/>
                  <a:pt x="508958" y="474453"/>
                </a:cubicBezTo>
                <a:cubicBezTo>
                  <a:pt x="405495" y="470051"/>
                  <a:pt x="301924" y="468702"/>
                  <a:pt x="198407" y="465827"/>
                </a:cubicBezTo>
                <a:cubicBezTo>
                  <a:pt x="172528" y="462951"/>
                  <a:pt x="145471" y="465434"/>
                  <a:pt x="120769" y="457200"/>
                </a:cubicBezTo>
                <a:cubicBezTo>
                  <a:pt x="101098" y="450643"/>
                  <a:pt x="69011" y="422695"/>
                  <a:pt x="69011" y="422695"/>
                </a:cubicBezTo>
                <a:cubicBezTo>
                  <a:pt x="74899" y="405030"/>
                  <a:pt x="79453" y="383800"/>
                  <a:pt x="94890" y="370936"/>
                </a:cubicBezTo>
                <a:cubicBezTo>
                  <a:pt x="116585" y="352857"/>
                  <a:pt x="138508" y="352675"/>
                  <a:pt x="163901" y="345057"/>
                </a:cubicBezTo>
                <a:cubicBezTo>
                  <a:pt x="181320" y="339831"/>
                  <a:pt x="215660" y="327804"/>
                  <a:pt x="215660" y="327804"/>
                </a:cubicBezTo>
                <a:cubicBezTo>
                  <a:pt x="284671" y="350807"/>
                  <a:pt x="198407" y="327804"/>
                  <a:pt x="267418" y="327804"/>
                </a:cubicBezTo>
                <a:cubicBezTo>
                  <a:pt x="276511" y="327804"/>
                  <a:pt x="284671" y="333555"/>
                  <a:pt x="293298" y="336430"/>
                </a:cubicBezTo>
                <a:cubicBezTo>
                  <a:pt x="310551" y="333555"/>
                  <a:pt x="327610" y="326558"/>
                  <a:pt x="345056" y="327804"/>
                </a:cubicBezTo>
                <a:cubicBezTo>
                  <a:pt x="368708" y="329494"/>
                  <a:pt x="414068" y="345057"/>
                  <a:pt x="414068" y="345057"/>
                </a:cubicBezTo>
                <a:cubicBezTo>
                  <a:pt x="422694" y="342181"/>
                  <a:pt x="430854" y="336430"/>
                  <a:pt x="439947" y="336430"/>
                </a:cubicBezTo>
                <a:cubicBezTo>
                  <a:pt x="454609" y="336430"/>
                  <a:pt x="468653" y="342434"/>
                  <a:pt x="483079" y="345057"/>
                </a:cubicBezTo>
                <a:cubicBezTo>
                  <a:pt x="500287" y="348186"/>
                  <a:pt x="517584" y="350808"/>
                  <a:pt x="534837" y="353683"/>
                </a:cubicBezTo>
                <a:cubicBezTo>
                  <a:pt x="554965" y="350808"/>
                  <a:pt x="574889" y="345057"/>
                  <a:pt x="595222" y="345057"/>
                </a:cubicBezTo>
                <a:cubicBezTo>
                  <a:pt x="607078" y="345057"/>
                  <a:pt x="617917" y="352656"/>
                  <a:pt x="629728" y="353683"/>
                </a:cubicBezTo>
                <a:cubicBezTo>
                  <a:pt x="684232" y="358423"/>
                  <a:pt x="738996" y="359434"/>
                  <a:pt x="793630" y="362310"/>
                </a:cubicBezTo>
                <a:cubicBezTo>
                  <a:pt x="810883" y="359434"/>
                  <a:pt x="827993" y="355514"/>
                  <a:pt x="845388" y="353683"/>
                </a:cubicBezTo>
                <a:cubicBezTo>
                  <a:pt x="882674" y="349758"/>
                  <a:pt x="920550" y="351221"/>
                  <a:pt x="957532" y="345057"/>
                </a:cubicBezTo>
                <a:cubicBezTo>
                  <a:pt x="972806" y="342511"/>
                  <a:pt x="985369" y="330219"/>
                  <a:pt x="1000664" y="327804"/>
                </a:cubicBezTo>
                <a:cubicBezTo>
                  <a:pt x="1040529" y="321510"/>
                  <a:pt x="1081177" y="322053"/>
                  <a:pt x="1121434" y="319178"/>
                </a:cubicBezTo>
                <a:cubicBezTo>
                  <a:pt x="1236453" y="342181"/>
                  <a:pt x="1092679" y="319178"/>
                  <a:pt x="1207698" y="319178"/>
                </a:cubicBezTo>
                <a:cubicBezTo>
                  <a:pt x="1239458" y="319178"/>
                  <a:pt x="1270958" y="324929"/>
                  <a:pt x="1302588" y="327804"/>
                </a:cubicBezTo>
                <a:lnTo>
                  <a:pt x="1388852" y="319178"/>
                </a:lnTo>
                <a:cubicBezTo>
                  <a:pt x="1438386" y="314675"/>
                  <a:pt x="1494289" y="313426"/>
                  <a:pt x="1544128" y="301925"/>
                </a:cubicBezTo>
                <a:cubicBezTo>
                  <a:pt x="1556520" y="299065"/>
                  <a:pt x="1609298" y="283955"/>
                  <a:pt x="1630392" y="276045"/>
                </a:cubicBezTo>
                <a:cubicBezTo>
                  <a:pt x="1644891" y="270608"/>
                  <a:pt x="1659147" y="264544"/>
                  <a:pt x="1673524" y="258793"/>
                </a:cubicBezTo>
                <a:cubicBezTo>
                  <a:pt x="1670649" y="244416"/>
                  <a:pt x="1670965" y="229009"/>
                  <a:pt x="1664898" y="215661"/>
                </a:cubicBezTo>
                <a:cubicBezTo>
                  <a:pt x="1655431" y="194833"/>
                  <a:pt x="1626342" y="154394"/>
                  <a:pt x="1604513" y="138023"/>
                </a:cubicBezTo>
                <a:cubicBezTo>
                  <a:pt x="1591100" y="127963"/>
                  <a:pt x="1576792" y="118749"/>
                  <a:pt x="1561381" y="112144"/>
                </a:cubicBezTo>
                <a:cubicBezTo>
                  <a:pt x="1536307" y="101398"/>
                  <a:pt x="1509914" y="93961"/>
                  <a:pt x="1483743" y="86264"/>
                </a:cubicBezTo>
                <a:cubicBezTo>
                  <a:pt x="1406499" y="63545"/>
                  <a:pt x="1385752" y="63346"/>
                  <a:pt x="1293962" y="60385"/>
                </a:cubicBezTo>
                <a:cubicBezTo>
                  <a:pt x="1155981" y="55934"/>
                  <a:pt x="1017901" y="55298"/>
                  <a:pt x="879894" y="51759"/>
                </a:cubicBezTo>
                <a:lnTo>
                  <a:pt x="621101" y="43132"/>
                </a:lnTo>
                <a:cubicBezTo>
                  <a:pt x="564933" y="61856"/>
                  <a:pt x="628937" y="47298"/>
                  <a:pt x="560717" y="34506"/>
                </a:cubicBezTo>
                <a:cubicBezTo>
                  <a:pt x="526685" y="28125"/>
                  <a:pt x="491653" y="29324"/>
                  <a:pt x="457200" y="25879"/>
                </a:cubicBezTo>
                <a:cubicBezTo>
                  <a:pt x="434132" y="23572"/>
                  <a:pt x="411192" y="20128"/>
                  <a:pt x="388188" y="17253"/>
                </a:cubicBezTo>
                <a:cubicBezTo>
                  <a:pt x="350807" y="20128"/>
                  <a:pt x="313472" y="28080"/>
                  <a:pt x="276045" y="25879"/>
                </a:cubicBezTo>
                <a:cubicBezTo>
                  <a:pt x="263208" y="25124"/>
                  <a:pt x="253856" y="12322"/>
                  <a:pt x="241539" y="8627"/>
                </a:cubicBezTo>
                <a:cubicBezTo>
                  <a:pt x="224786" y="3601"/>
                  <a:pt x="189781" y="0"/>
                  <a:pt x="189781" y="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1120775" y="5549900"/>
          <a:ext cx="16383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2" name="Equation" r:id="rId7" imgW="749160" imgH="520560" progId="Equation.DSMT4">
                  <p:embed/>
                </p:oleObj>
              </mc:Choice>
              <mc:Fallback>
                <p:oleObj name="Equation" r:id="rId7" imgW="749160" imgH="520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5549900"/>
                        <a:ext cx="1638300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71575" y="5162550"/>
            <a:ext cx="154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design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5267325"/>
            <a:ext cx="212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 of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6" y="1511075"/>
            <a:ext cx="7584498" cy="496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2010" y="2311389"/>
            <a:ext cx="401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5169" y="4306443"/>
            <a:ext cx="401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4852" y="3505951"/>
            <a:ext cx="401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566505" y="161496"/>
            <a:ext cx="797919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6 (Handcrafted </a:t>
            </a:r>
            <a:r>
              <a:rPr lang="en-US" dirty="0" err="1" smtClean="0"/>
              <a:t>Backstepping</a:t>
            </a:r>
            <a:r>
              <a:rPr lang="en-US" dirty="0" smtClean="0"/>
              <a:t>) - Simulation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63848"/>
              </p:ext>
            </p:extLst>
          </p:nvPr>
        </p:nvGraphicFramePr>
        <p:xfrm>
          <a:off x="1773082" y="530828"/>
          <a:ext cx="2189659" cy="822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38" name="Equation" r:id="rId4" imgW="1892160" imgH="711000" progId="Equation.DSMT4">
                  <p:embed/>
                </p:oleObj>
              </mc:Choice>
              <mc:Fallback>
                <p:oleObj name="Equation" r:id="rId4" imgW="18921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3082" y="530828"/>
                        <a:ext cx="2189659" cy="822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02436"/>
              </p:ext>
            </p:extLst>
          </p:nvPr>
        </p:nvGraphicFramePr>
        <p:xfrm>
          <a:off x="1038635" y="778556"/>
          <a:ext cx="6667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39" name="Equation" r:id="rId6" imgW="304560" imgH="164880" progId="Equation.DSMT4">
                  <p:embed/>
                </p:oleObj>
              </mc:Choice>
              <mc:Fallback>
                <p:oleObj name="Equation" r:id="rId6" imgW="304560" imgH="164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635" y="778556"/>
                        <a:ext cx="6667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2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692687"/>
            <a:ext cx="8324602" cy="546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566505" y="161496"/>
            <a:ext cx="797919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6 (Handcrafted </a:t>
            </a:r>
            <a:r>
              <a:rPr lang="en-US" dirty="0" err="1" smtClean="0"/>
              <a:t>Backstepping</a:t>
            </a:r>
            <a:r>
              <a:rPr lang="en-US" dirty="0" smtClean="0"/>
              <a:t>) - Simulation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64148" y="3427104"/>
            <a:ext cx="6488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Eta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5316" y="2208566"/>
            <a:ext cx="6488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Eta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1123950"/>
            <a:ext cx="84867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86200" y="5638800"/>
            <a:ext cx="762000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5638800"/>
            <a:ext cx="762000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81550" y="1104900"/>
            <a:ext cx="3048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g(x)=0 the system is not controllable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709988" y="1490662"/>
            <a:ext cx="1228725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05550" y="2278689"/>
            <a:ext cx="221855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u="sng" dirty="0" smtClean="0"/>
              <a:t>Electric Motor</a:t>
            </a:r>
          </a:p>
          <a:p>
            <a:r>
              <a:rPr lang="en-US" dirty="0" smtClean="0"/>
              <a:t>Mechanical Dynamics</a:t>
            </a:r>
          </a:p>
          <a:p>
            <a:r>
              <a:rPr lang="en-US" dirty="0" smtClean="0"/>
              <a:t>Electrical Dynamics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108862" y="2648197"/>
            <a:ext cx="2196688" cy="92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4648200" y="2740354"/>
            <a:ext cx="1657350" cy="228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904875"/>
            <a:ext cx="80105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115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83343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" y="1100138"/>
            <a:ext cx="8467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013074"/>
              </p:ext>
            </p:extLst>
          </p:nvPr>
        </p:nvGraphicFramePr>
        <p:xfrm>
          <a:off x="1606549" y="5158921"/>
          <a:ext cx="593090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" name="Equation" r:id="rId4" imgW="3340080" imgH="647640" progId="Equation.DSMT4">
                  <p:embed/>
                </p:oleObj>
              </mc:Choice>
              <mc:Fallback>
                <p:oleObj name="Equation" r:id="rId4" imgW="3340080" imgH="647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49" y="5158921"/>
                        <a:ext cx="5930900" cy="1149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181928"/>
            <a:ext cx="81915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07472"/>
              </p:ext>
            </p:extLst>
          </p:nvPr>
        </p:nvGraphicFramePr>
        <p:xfrm>
          <a:off x="6249837" y="450968"/>
          <a:ext cx="2731064" cy="1024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3" name="Equation" r:id="rId4" imgW="1726920" imgH="647640" progId="Equation.DSMT4">
                  <p:embed/>
                </p:oleObj>
              </mc:Choice>
              <mc:Fallback>
                <p:oleObj name="Equation" r:id="rId4" imgW="1726920" imgH="647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837" y="450968"/>
                        <a:ext cx="2731064" cy="102414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10800000" flipV="1">
            <a:off x="5538158" y="923026"/>
            <a:ext cx="621102" cy="2070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2529" y="1837427"/>
            <a:ext cx="174253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Control goes to constant as we reach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=0</a:t>
            </a:r>
            <a:endParaRPr lang="en-US" i="1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1915064" y="2299092"/>
            <a:ext cx="1040920" cy="5016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755928" y="4698287"/>
            <a:ext cx="331076" cy="4729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509377" y="1135873"/>
          <a:ext cx="24780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2" name="Equation" r:id="rId3" imgW="1307880" imgH="495000" progId="Equation.DSMT4">
                  <p:embed/>
                </p:oleObj>
              </mc:Choice>
              <mc:Fallback>
                <p:oleObj name="Equation" r:id="rId3" imgW="130788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377" y="1135873"/>
                        <a:ext cx="24780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477478" y="2229361"/>
          <a:ext cx="4256957" cy="2515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3" name="Equation" r:id="rId5" imgW="2120760" imgH="1396800" progId="Equation.DSMT4">
                  <p:embed/>
                </p:oleObj>
              </mc:Choice>
              <mc:Fallback>
                <p:oleObj name="Equation" r:id="rId5" imgW="2120760" imgH="1396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8" y="2229361"/>
                        <a:ext cx="4256957" cy="251516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7162" y="810883"/>
            <a:ext cx="46496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Design control assuming full-state feedback and exact model knowledge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4286" y="1498120"/>
            <a:ext cx="46496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Statement of control problem: make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go to zero and have all other signals remain bounded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14068" y="394229"/>
            <a:ext cx="753086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7 (Handcrafted </a:t>
            </a:r>
            <a:r>
              <a:rPr lang="en-US" dirty="0" err="1" smtClean="0"/>
              <a:t>Backstepping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699280"/>
              </p:ext>
            </p:extLst>
          </p:nvPr>
        </p:nvGraphicFramePr>
        <p:xfrm>
          <a:off x="935816" y="875761"/>
          <a:ext cx="3778250" cy="561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1" name="Equation" r:id="rId3" imgW="1993680" imgH="3301920" progId="Equation.DSMT4">
                  <p:embed/>
                </p:oleObj>
              </mc:Choice>
              <mc:Fallback>
                <p:oleObj name="Equation" r:id="rId3" imgW="1993680" imgH="3301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816" y="875761"/>
                        <a:ext cx="3778250" cy="56149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414068" y="394229"/>
            <a:ext cx="753086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7 (Handcrafted </a:t>
            </a:r>
            <a:r>
              <a:rPr lang="en-US" dirty="0" err="1" smtClean="0"/>
              <a:t>Backstepping</a:t>
            </a:r>
            <a:r>
              <a:rPr lang="en-US" dirty="0" smtClean="0"/>
              <a:t>) - cont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87338" y="922338"/>
          <a:ext cx="8551862" cy="507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8" name="Equation" r:id="rId3" imgW="5244840" imgH="3111480" progId="Equation.DSMT4">
                  <p:embed/>
                </p:oleObj>
              </mc:Choice>
              <mc:Fallback>
                <p:oleObj name="Equation" r:id="rId3" imgW="5244840" imgH="3111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922338"/>
                        <a:ext cx="8551862" cy="507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02964" y="5742317"/>
            <a:ext cx="46496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Statement of control problem: make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go to zero and have all other signals remain bounded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14068" y="394229"/>
            <a:ext cx="753086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7 (Handcrafted </a:t>
            </a:r>
            <a:r>
              <a:rPr lang="en-US" dirty="0" err="1" smtClean="0"/>
              <a:t>Backstepping</a:t>
            </a:r>
            <a:r>
              <a:rPr lang="en-US" dirty="0" smtClean="0"/>
              <a:t>) - cont</a:t>
            </a:r>
            <a:endParaRPr lang="en-US" dirty="0"/>
          </a:p>
        </p:txBody>
      </p:sp>
      <p:sp>
        <p:nvSpPr>
          <p:cNvPr id="7" name="Smiley Face 6"/>
          <p:cNvSpPr/>
          <p:nvPr/>
        </p:nvSpPr>
        <p:spPr>
          <a:xfrm>
            <a:off x="8410575" y="6276975"/>
            <a:ext cx="285750" cy="314325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3499" y="185982"/>
            <a:ext cx="3457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Summary of Chapter 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1646" y="1530720"/>
            <a:ext cx="830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integrator </a:t>
            </a:r>
            <a:r>
              <a:rPr lang="en-US" dirty="0" err="1" smtClean="0"/>
              <a:t>backstepping</a:t>
            </a:r>
            <a:r>
              <a:rPr lang="en-US" dirty="0" smtClean="0"/>
              <a:t> to design a generalized controller for three general cases: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27997" y="2717517"/>
            <a:ext cx="3011171" cy="1799434"/>
            <a:chOff x="147666" y="2347448"/>
            <a:chExt cx="3011171" cy="209392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2568" t="25511" r="33716" b="33949"/>
            <a:stretch/>
          </p:blipFill>
          <p:spPr bwMode="auto">
            <a:xfrm>
              <a:off x="406627" y="2707575"/>
              <a:ext cx="2752210" cy="1733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47666" y="2347448"/>
              <a:ext cx="233903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2) Chain of Integrators: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7997" y="4531539"/>
            <a:ext cx="5937663" cy="2195001"/>
            <a:chOff x="3443844" y="4094594"/>
            <a:chExt cx="5937663" cy="240120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4738" t="29714" r="15298" b="25206"/>
            <a:stretch/>
          </p:blipFill>
          <p:spPr bwMode="auto">
            <a:xfrm>
              <a:off x="3443844" y="4417621"/>
              <a:ext cx="5937663" cy="207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599890" y="4094594"/>
              <a:ext cx="272965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3) Strict Feedback Systems: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1646" y="709202"/>
            <a:ext cx="810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</a:t>
            </a:r>
            <a:r>
              <a:rPr lang="en-US" dirty="0" err="1" smtClean="0"/>
              <a:t>Lyapunov</a:t>
            </a:r>
            <a:r>
              <a:rPr lang="en-US" dirty="0" smtClean="0"/>
              <a:t> analysis to drive the design of the control u for the nonlinear system: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7997" y="1895419"/>
            <a:ext cx="3950807" cy="803547"/>
            <a:chOff x="429087" y="2469921"/>
            <a:chExt cx="4092369" cy="10053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5208" t="18571" r="27629" b="67886"/>
            <a:stretch/>
          </p:blipFill>
          <p:spPr bwMode="auto">
            <a:xfrm>
              <a:off x="590724" y="2779941"/>
              <a:ext cx="3930732" cy="69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29087" y="2469921"/>
              <a:ext cx="2035237" cy="369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1) Single Integrator:</a:t>
              </a:r>
              <a:endParaRPr lang="en-US" dirty="0"/>
            </a:p>
          </p:txBody>
        </p:sp>
      </p:grpSp>
      <p:sp>
        <p:nvSpPr>
          <p:cNvPr id="15" name="Up-Down Arrow 14"/>
          <p:cNvSpPr/>
          <p:nvPr/>
        </p:nvSpPr>
        <p:spPr>
          <a:xfrm>
            <a:off x="6050478" y="2048735"/>
            <a:ext cx="415636" cy="4733303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45332" y="2056835"/>
            <a:ext cx="2677886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Depending on the system type and complexity, a handcrafted </a:t>
            </a:r>
            <a:r>
              <a:rPr lang="en-US" dirty="0" err="1" smtClean="0"/>
              <a:t>backstepping</a:t>
            </a:r>
            <a:r>
              <a:rPr lang="en-US" dirty="0" smtClean="0"/>
              <a:t> approach may possible.</a:t>
            </a:r>
          </a:p>
          <a:p>
            <a:r>
              <a:rPr lang="en-US" dirty="0" smtClean="0"/>
              <a:t>This approach will be helpful later when designing other controllers, e.g. an adaptive controller.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50478" y="262926"/>
            <a:ext cx="23218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Stabilizing the origin.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65456" y="5702911"/>
            <a:ext cx="243763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Stabilizing to other points requires shift of the system.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40815" t="10685" r="41129" b="79425"/>
          <a:stretch/>
        </p:blipFill>
        <p:spPr bwMode="auto">
          <a:xfrm>
            <a:off x="2281423" y="1100343"/>
            <a:ext cx="1528906" cy="37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178804" y="1101230"/>
            <a:ext cx="13310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Single input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779339"/>
              </p:ext>
            </p:extLst>
          </p:nvPr>
        </p:nvGraphicFramePr>
        <p:xfrm>
          <a:off x="638669" y="1162142"/>
          <a:ext cx="15541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0" name="Equation" r:id="rId7" imgW="1066680" imgH="203040" progId="Equation.DSMT4">
                  <p:embed/>
                </p:oleObj>
              </mc:Choice>
              <mc:Fallback>
                <p:oleObj name="Equation" r:id="rId7" imgW="10666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69" y="1162142"/>
                        <a:ext cx="1554163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3499" y="185982"/>
            <a:ext cx="3457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Summary of Chapter 5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5781" y="709202"/>
            <a:ext cx="709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Categorizing a System into One of the three General </a:t>
            </a:r>
            <a:r>
              <a:rPr lang="en-US" dirty="0" err="1" smtClean="0"/>
              <a:t>Backstepping</a:t>
            </a:r>
            <a:r>
              <a:rPr lang="en-US" dirty="0" smtClean="0"/>
              <a:t> Forms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324170"/>
              </p:ext>
            </p:extLst>
          </p:nvPr>
        </p:nvGraphicFramePr>
        <p:xfrm>
          <a:off x="308558" y="1324710"/>
          <a:ext cx="1817319" cy="2713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4" name="Equation" r:id="rId3" imgW="901440" imgH="1346040" progId="Equation.DSMT4">
                  <p:embed/>
                </p:oleObj>
              </mc:Choice>
              <mc:Fallback>
                <p:oleObj name="Equation" r:id="rId3" imgW="90144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558" y="1324710"/>
                        <a:ext cx="1817319" cy="2713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78128" y="1275038"/>
            <a:ext cx="2078181" cy="1503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43726" y="1191777"/>
            <a:ext cx="3597258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Backstepping</a:t>
            </a:r>
            <a:r>
              <a:rPr lang="en-US" dirty="0" smtClean="0"/>
              <a:t> a signal through a dynamic system adds to the complexity of the control design.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First goal is to identify the largest block that would be controllable with a single input from the remaining subsystems.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list of equations may be rearranged as needed. 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120555" y="2484438"/>
            <a:ext cx="6655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83835" y="1884273"/>
            <a:ext cx="208007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Single input controllable system (not a </a:t>
            </a:r>
            <a:r>
              <a:rPr lang="en-US" dirty="0" err="1" smtClean="0"/>
              <a:t>backstepping</a:t>
            </a:r>
            <a:r>
              <a:rPr lang="en-US" dirty="0" smtClean="0"/>
              <a:t> problem)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35" idx="3"/>
            <a:endCxn id="42" idx="1"/>
          </p:cNvCxnSpPr>
          <p:nvPr/>
        </p:nvCxnSpPr>
        <p:spPr>
          <a:xfrm flipV="1">
            <a:off x="6040984" y="4131123"/>
            <a:ext cx="729550" cy="10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56309" y="5280373"/>
            <a:ext cx="2729658" cy="33761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3) Strict Feedback Systems: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443726" y="3914301"/>
            <a:ext cx="35972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Second, identify the format of the remaining equations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78126" y="2815782"/>
            <a:ext cx="2078181" cy="13524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770534" y="3983520"/>
            <a:ext cx="2344145" cy="570583"/>
            <a:chOff x="429087" y="2469921"/>
            <a:chExt cx="2428139" cy="713861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5208" t="26437" r="48628" b="67886"/>
            <a:stretch/>
          </p:blipFill>
          <p:spPr bwMode="auto">
            <a:xfrm>
              <a:off x="676611" y="2892317"/>
              <a:ext cx="2180615" cy="29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429087" y="2469921"/>
              <a:ext cx="2035237" cy="369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1) Single Integrator: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24874" y="4675434"/>
            <a:ext cx="2339038" cy="1649744"/>
            <a:chOff x="147666" y="2347448"/>
            <a:chExt cx="2339038" cy="1919737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32568" t="32702" r="45369" b="33949"/>
            <a:stretch/>
          </p:blipFill>
          <p:spPr bwMode="auto">
            <a:xfrm>
              <a:off x="406627" y="2840939"/>
              <a:ext cx="1801000" cy="142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147666" y="2347448"/>
              <a:ext cx="233903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2) Chain of Integrators:</a:t>
              </a:r>
              <a:endParaRPr lang="en-US" dirty="0"/>
            </a:p>
          </p:txBody>
        </p:sp>
      </p:grpSp>
      <p:cxnSp>
        <p:nvCxnSpPr>
          <p:cNvPr id="47" name="Straight Arrow Connector 46"/>
          <p:cNvCxnSpPr>
            <a:stCxn id="35" idx="3"/>
            <a:endCxn id="46" idx="0"/>
          </p:cNvCxnSpPr>
          <p:nvPr/>
        </p:nvCxnSpPr>
        <p:spPr>
          <a:xfrm>
            <a:off x="6040984" y="4237467"/>
            <a:ext cx="1653409" cy="437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8128" y="4710210"/>
            <a:ext cx="5626539" cy="1815555"/>
            <a:chOff x="3443844" y="4094594"/>
            <a:chExt cx="5937663" cy="2121801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4738" t="37778" r="15298" b="25206"/>
            <a:stretch/>
          </p:blipFill>
          <p:spPr bwMode="auto">
            <a:xfrm>
              <a:off x="3443844" y="4509938"/>
              <a:ext cx="5937663" cy="1706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3599890" y="4094594"/>
              <a:ext cx="2904686" cy="4316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3) Strict Feedback Systems:</a:t>
              </a:r>
              <a:endParaRPr lang="en-US" dirty="0"/>
            </a:p>
          </p:txBody>
        </p:sp>
      </p:grpSp>
      <p:cxnSp>
        <p:nvCxnSpPr>
          <p:cNvPr id="55" name="Straight Arrow Connector 54"/>
          <p:cNvCxnSpPr>
            <a:stCxn id="35" idx="2"/>
            <a:endCxn id="52" idx="0"/>
          </p:cNvCxnSpPr>
          <p:nvPr/>
        </p:nvCxnSpPr>
        <p:spPr>
          <a:xfrm flipH="1">
            <a:off x="1702240" y="4560632"/>
            <a:ext cx="2540115" cy="149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4918" y="6165502"/>
            <a:ext cx="70906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cases 1) and 2) are just a simplified subset of 3), i.e. 3) always works but will require more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213844"/>
              </p:ext>
            </p:extLst>
          </p:nvPr>
        </p:nvGraphicFramePr>
        <p:xfrm>
          <a:off x="469900" y="787263"/>
          <a:ext cx="1365250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06" name="Equation" r:id="rId3" imgW="736560" imgH="1143000" progId="Equation.DSMT4">
                  <p:embed/>
                </p:oleObj>
              </mc:Choice>
              <mc:Fallback>
                <p:oleObj name="Equation" r:id="rId3" imgW="736560" imgH="1143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787263"/>
                        <a:ext cx="1365250" cy="211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784" y="90495"/>
            <a:ext cx="34093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Categorizing Systems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935679" y="1304418"/>
            <a:ext cx="427512" cy="43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07591" y="617525"/>
            <a:ext cx="32851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a </a:t>
            </a:r>
            <a:r>
              <a:rPr lang="en-US" dirty="0" err="1" smtClean="0"/>
              <a:t>backstepping</a:t>
            </a:r>
            <a:r>
              <a:rPr lang="en-US" dirty="0" smtClean="0"/>
              <a:t> problem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009305"/>
              </p:ext>
            </p:extLst>
          </p:nvPr>
        </p:nvGraphicFramePr>
        <p:xfrm>
          <a:off x="5402263" y="987288"/>
          <a:ext cx="3568700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07" name="Equation" r:id="rId5" imgW="2095200" imgH="1244520" progId="Equation.DSMT4">
                  <p:embed/>
                </p:oleObj>
              </mc:Choice>
              <mc:Fallback>
                <p:oleObj name="Equation" r:id="rId5" imgW="2095200" imgH="1244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987288"/>
                        <a:ext cx="3568700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700875"/>
              </p:ext>
            </p:extLst>
          </p:nvPr>
        </p:nvGraphicFramePr>
        <p:xfrm>
          <a:off x="2628900" y="1193663"/>
          <a:ext cx="1795463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08" name="Equation" r:id="rId7" imgW="1117440" imgH="1168200" progId="Equation.DSMT4">
                  <p:embed/>
                </p:oleObj>
              </mc:Choice>
              <mc:Fallback>
                <p:oleObj name="Equation" r:id="rId7" imgW="1117440" imgH="1168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193663"/>
                        <a:ext cx="1795463" cy="187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06829"/>
              </p:ext>
            </p:extLst>
          </p:nvPr>
        </p:nvGraphicFramePr>
        <p:xfrm>
          <a:off x="2833107" y="744896"/>
          <a:ext cx="1553984" cy="295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09" name="Equation" r:id="rId9" imgW="1066680" imgH="203040" progId="Equation.DSMT4">
                  <p:embed/>
                </p:oleObj>
              </mc:Choice>
              <mc:Fallback>
                <p:oleObj name="Equation" r:id="rId9" imgW="1066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33107" y="744896"/>
                        <a:ext cx="1553984" cy="295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4653150" y="1282855"/>
            <a:ext cx="427512" cy="43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284112"/>
              </p:ext>
            </p:extLst>
          </p:nvPr>
        </p:nvGraphicFramePr>
        <p:xfrm>
          <a:off x="282575" y="4693438"/>
          <a:ext cx="1411288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0" name="Equation" r:id="rId11" imgW="761760" imgH="1143000" progId="Equation.DSMT4">
                  <p:embed/>
                </p:oleObj>
              </mc:Choice>
              <mc:Fallback>
                <p:oleObj name="Equation" r:id="rId11" imgW="761760" imgH="1143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4693438"/>
                        <a:ext cx="1411288" cy="211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819396" y="5487870"/>
            <a:ext cx="433449" cy="587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700701"/>
              </p:ext>
            </p:extLst>
          </p:nvPr>
        </p:nvGraphicFramePr>
        <p:xfrm>
          <a:off x="5697538" y="3205163"/>
          <a:ext cx="309086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1" name="Equation" r:id="rId13" imgW="2095200" imgH="812520" progId="Equation.DSMT4">
                  <p:embed/>
                </p:oleObj>
              </mc:Choice>
              <mc:Fallback>
                <p:oleObj name="Equation" r:id="rId13" imgW="2095200" imgH="8125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3205163"/>
                        <a:ext cx="3090862" cy="12001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>
            <a:off x="1944310" y="5330035"/>
            <a:ext cx="427512" cy="43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99648"/>
              </p:ext>
            </p:extLst>
          </p:nvPr>
        </p:nvGraphicFramePr>
        <p:xfrm>
          <a:off x="2817813" y="4718050"/>
          <a:ext cx="1755775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2" name="Equation" r:id="rId15" imgW="1091880" imgH="1193760" progId="Equation.DSMT4">
                  <p:embed/>
                </p:oleObj>
              </mc:Choice>
              <mc:Fallback>
                <p:oleObj name="Equation" r:id="rId15" imgW="1091880" imgH="1193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4718050"/>
                        <a:ext cx="1755775" cy="191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>
          <a:xfrm>
            <a:off x="1365662" y="3752603"/>
            <a:ext cx="3918857" cy="1757532"/>
          </a:xfrm>
          <a:custGeom>
            <a:avLst/>
            <a:gdLst>
              <a:gd name="connsiteX0" fmla="*/ 0 w 3918857"/>
              <a:gd name="connsiteY0" fmla="*/ 1339443 h 1339443"/>
              <a:gd name="connsiteX1" fmla="*/ 1520042 w 3918857"/>
              <a:gd name="connsiteY1" fmla="*/ 80659 h 1339443"/>
              <a:gd name="connsiteX2" fmla="*/ 3918857 w 3918857"/>
              <a:gd name="connsiteY2" fmla="*/ 128160 h 133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57" h="1339443">
                <a:moveTo>
                  <a:pt x="0" y="1339443"/>
                </a:moveTo>
                <a:cubicBezTo>
                  <a:pt x="433449" y="810991"/>
                  <a:pt x="866899" y="282540"/>
                  <a:pt x="1520042" y="80659"/>
                </a:cubicBezTo>
                <a:cubicBezTo>
                  <a:pt x="2173185" y="-121222"/>
                  <a:pt x="3523013" y="118264"/>
                  <a:pt x="3918857" y="12816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40969" y="6171298"/>
            <a:ext cx="1577443" cy="17654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571500" y="1008629"/>
            <a:ext cx="1337955" cy="35626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80457" y="1413796"/>
            <a:ext cx="1337955" cy="35626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25232" y="1922456"/>
            <a:ext cx="893180" cy="17813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581564" y="2279342"/>
            <a:ext cx="1236848" cy="17813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581564" y="2728625"/>
            <a:ext cx="1236848" cy="8906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240969" y="4840413"/>
            <a:ext cx="2084121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393370" y="5303204"/>
            <a:ext cx="1931720" cy="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581564" y="5625833"/>
            <a:ext cx="1743526" cy="1157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365662" y="6075099"/>
            <a:ext cx="1852551" cy="54548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822315"/>
              </p:ext>
            </p:extLst>
          </p:nvPr>
        </p:nvGraphicFramePr>
        <p:xfrm>
          <a:off x="3063834" y="3151980"/>
          <a:ext cx="1565336" cy="1396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3" name="Equation" r:id="rId17" imgW="1307880" imgH="1168200" progId="Equation.DSMT4">
                  <p:embed/>
                </p:oleObj>
              </mc:Choice>
              <mc:Fallback>
                <p:oleObj name="Equation" r:id="rId17" imgW="1307880" imgH="1168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34" y="3151980"/>
                        <a:ext cx="1565336" cy="13962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752335" y="4405746"/>
            <a:ext cx="12855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useful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5482171" y="5271552"/>
            <a:ext cx="2317664" cy="803547"/>
            <a:chOff x="429087" y="2469921"/>
            <a:chExt cx="2400709" cy="1005325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19" cstate="print"/>
            <a:srcRect l="25208" t="18571" r="47927" b="67886"/>
            <a:stretch/>
          </p:blipFill>
          <p:spPr bwMode="auto">
            <a:xfrm>
              <a:off x="590724" y="2779941"/>
              <a:ext cx="2239072" cy="69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429087" y="2469921"/>
              <a:ext cx="2035237" cy="36933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1) Single Integrator:</a:t>
              </a:r>
              <a:endParaRPr lang="en-US" dirty="0"/>
            </a:p>
          </p:txBody>
        </p:sp>
      </p:grpSp>
      <p:sp>
        <p:nvSpPr>
          <p:cNvPr id="56" name="Right Arrow 55"/>
          <p:cNvSpPr/>
          <p:nvPr/>
        </p:nvSpPr>
        <p:spPr>
          <a:xfrm>
            <a:off x="4953085" y="5244296"/>
            <a:ext cx="427512" cy="43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947065" y="4417621"/>
            <a:ext cx="320634" cy="118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0784" y="3261283"/>
            <a:ext cx="114710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12108" y="617525"/>
            <a:ext cx="114710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840" y="1066055"/>
            <a:ext cx="7546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5.01 Design a controller u for the system below to stabilize the origin. Use Simulink to simulate the states, control law, </a:t>
            </a:r>
            <a:r>
              <a:rPr lang="en-US" dirty="0" err="1" smtClean="0">
                <a:solidFill>
                  <a:prstClr val="black"/>
                </a:solidFill>
              </a:rPr>
              <a:t>Lyapunov</a:t>
            </a:r>
            <a:r>
              <a:rPr lang="en-US" dirty="0" smtClean="0">
                <a:solidFill>
                  <a:prstClr val="black"/>
                </a:solidFill>
              </a:rPr>
              <a:t> function and its </a:t>
            </a:r>
            <a:r>
              <a:rPr lang="en-US" dirty="0" smtClean="0">
                <a:solidFill>
                  <a:prstClr val="black"/>
                </a:solidFill>
              </a:rPr>
              <a:t>derivative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377146"/>
              </p:ext>
            </p:extLst>
          </p:nvPr>
        </p:nvGraphicFramePr>
        <p:xfrm>
          <a:off x="2793754" y="2075599"/>
          <a:ext cx="2292351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8" name="Equation" r:id="rId3" imgW="1346040" imgH="241200" progId="Equation.DSMT4">
                  <p:embed/>
                </p:oleObj>
              </mc:Choice>
              <mc:Fallback>
                <p:oleObj name="Equation" r:id="rId3" imgW="1346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754" y="2075599"/>
                        <a:ext cx="2292351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54839" y="2885194"/>
            <a:ext cx="7546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5.02 </a:t>
            </a:r>
            <a:r>
              <a:rPr lang="en-US" dirty="0" smtClean="0">
                <a:solidFill>
                  <a:prstClr val="black"/>
                </a:solidFill>
              </a:rPr>
              <a:t>Design a controller u for the system below to stabilize the origin. </a:t>
            </a:r>
            <a:r>
              <a:rPr lang="en-US" dirty="0" smtClean="0">
                <a:solidFill>
                  <a:prstClr val="black"/>
                </a:solidFill>
              </a:rPr>
              <a:t>Use Simulink to simulate the states, control law, </a:t>
            </a:r>
            <a:r>
              <a:rPr lang="en-US" dirty="0" err="1" smtClean="0">
                <a:solidFill>
                  <a:prstClr val="black"/>
                </a:solidFill>
              </a:rPr>
              <a:t>Lyapunov</a:t>
            </a:r>
            <a:r>
              <a:rPr lang="en-US" dirty="0" smtClean="0">
                <a:solidFill>
                  <a:prstClr val="black"/>
                </a:solidFill>
              </a:rPr>
              <a:t> function and its derivative)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938122"/>
              </p:ext>
            </p:extLst>
          </p:nvPr>
        </p:nvGraphicFramePr>
        <p:xfrm>
          <a:off x="2870139" y="4031804"/>
          <a:ext cx="24447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9" name="Equation" r:id="rId5" imgW="1434960" imgH="228600" progId="Equation.DSMT4">
                  <p:embed/>
                </p:oleObj>
              </mc:Choice>
              <mc:Fallback>
                <p:oleObj name="Equation" r:id="rId5" imgW="1434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139" y="4031804"/>
                        <a:ext cx="24447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0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Homework 5.0 (sol)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77" t="21148" r="45808" b="37666"/>
          <a:stretch/>
        </p:blipFill>
        <p:spPr>
          <a:xfrm>
            <a:off x="354891" y="3767508"/>
            <a:ext cx="3525625" cy="2526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4135" y="2492142"/>
            <a:ext cx="185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Note on Simulink: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06492" y="1972232"/>
            <a:ext cx="524278" cy="418336"/>
          </a:xfrm>
          <a:custGeom>
            <a:avLst/>
            <a:gdLst>
              <a:gd name="connsiteX0" fmla="*/ 991003 w 1153968"/>
              <a:gd name="connsiteY0" fmla="*/ 95250 h 480458"/>
              <a:gd name="connsiteX1" fmla="*/ 876703 w 1153968"/>
              <a:gd name="connsiteY1" fmla="*/ 47625 h 480458"/>
              <a:gd name="connsiteX2" fmla="*/ 819553 w 1153968"/>
              <a:gd name="connsiteY2" fmla="*/ 28575 h 480458"/>
              <a:gd name="connsiteX3" fmla="*/ 781453 w 1153968"/>
              <a:gd name="connsiteY3" fmla="*/ 9525 h 480458"/>
              <a:gd name="connsiteX4" fmla="*/ 705253 w 1153968"/>
              <a:gd name="connsiteY4" fmla="*/ 0 h 480458"/>
              <a:gd name="connsiteX5" fmla="*/ 209953 w 1153968"/>
              <a:gd name="connsiteY5" fmla="*/ 9525 h 480458"/>
              <a:gd name="connsiteX6" fmla="*/ 181378 w 1153968"/>
              <a:gd name="connsiteY6" fmla="*/ 19050 h 480458"/>
              <a:gd name="connsiteX7" fmla="*/ 124228 w 1153968"/>
              <a:gd name="connsiteY7" fmla="*/ 28575 h 480458"/>
              <a:gd name="connsiteX8" fmla="*/ 105178 w 1153968"/>
              <a:gd name="connsiteY8" fmla="*/ 57150 h 480458"/>
              <a:gd name="connsiteX9" fmla="*/ 48028 w 1153968"/>
              <a:gd name="connsiteY9" fmla="*/ 95250 h 480458"/>
              <a:gd name="connsiteX10" fmla="*/ 19453 w 1153968"/>
              <a:gd name="connsiteY10" fmla="*/ 133350 h 480458"/>
              <a:gd name="connsiteX11" fmla="*/ 403 w 1153968"/>
              <a:gd name="connsiteY11" fmla="*/ 161925 h 480458"/>
              <a:gd name="connsiteX12" fmla="*/ 9928 w 1153968"/>
              <a:gd name="connsiteY12" fmla="*/ 209550 h 480458"/>
              <a:gd name="connsiteX13" fmla="*/ 28978 w 1153968"/>
              <a:gd name="connsiteY13" fmla="*/ 238125 h 480458"/>
              <a:gd name="connsiteX14" fmla="*/ 38503 w 1153968"/>
              <a:gd name="connsiteY14" fmla="*/ 276225 h 480458"/>
              <a:gd name="connsiteX15" fmla="*/ 67078 w 1153968"/>
              <a:gd name="connsiteY15" fmla="*/ 304800 h 480458"/>
              <a:gd name="connsiteX16" fmla="*/ 86128 w 1153968"/>
              <a:gd name="connsiteY16" fmla="*/ 333375 h 480458"/>
              <a:gd name="connsiteX17" fmla="*/ 114703 w 1153968"/>
              <a:gd name="connsiteY17" fmla="*/ 352425 h 480458"/>
              <a:gd name="connsiteX18" fmla="*/ 190903 w 1153968"/>
              <a:gd name="connsiteY18" fmla="*/ 400050 h 480458"/>
              <a:gd name="connsiteX19" fmla="*/ 219478 w 1153968"/>
              <a:gd name="connsiteY19" fmla="*/ 419100 h 480458"/>
              <a:gd name="connsiteX20" fmla="*/ 305203 w 1153968"/>
              <a:gd name="connsiteY20" fmla="*/ 438150 h 480458"/>
              <a:gd name="connsiteX21" fmla="*/ 333778 w 1153968"/>
              <a:gd name="connsiteY21" fmla="*/ 447675 h 480458"/>
              <a:gd name="connsiteX22" fmla="*/ 533803 w 1153968"/>
              <a:gd name="connsiteY22" fmla="*/ 457200 h 480458"/>
              <a:gd name="connsiteX23" fmla="*/ 1048153 w 1153968"/>
              <a:gd name="connsiteY23" fmla="*/ 457200 h 480458"/>
              <a:gd name="connsiteX24" fmla="*/ 1124353 w 1153968"/>
              <a:gd name="connsiteY24" fmla="*/ 438150 h 480458"/>
              <a:gd name="connsiteX25" fmla="*/ 1152928 w 1153968"/>
              <a:gd name="connsiteY25" fmla="*/ 419100 h 480458"/>
              <a:gd name="connsiteX26" fmla="*/ 1143403 w 1153968"/>
              <a:gd name="connsiteY26" fmla="*/ 371475 h 480458"/>
              <a:gd name="connsiteX27" fmla="*/ 1105303 w 1153968"/>
              <a:gd name="connsiteY27" fmla="*/ 295275 h 480458"/>
              <a:gd name="connsiteX28" fmla="*/ 1086253 w 1153968"/>
              <a:gd name="connsiteY28" fmla="*/ 238125 h 480458"/>
              <a:gd name="connsiteX29" fmla="*/ 1029103 w 1153968"/>
              <a:gd name="connsiteY29" fmla="*/ 190500 h 480458"/>
              <a:gd name="connsiteX30" fmla="*/ 943378 w 1153968"/>
              <a:gd name="connsiteY30" fmla="*/ 123825 h 480458"/>
              <a:gd name="connsiteX31" fmla="*/ 933853 w 1153968"/>
              <a:gd name="connsiteY31" fmla="*/ 47625 h 48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53968" h="480458">
                <a:moveTo>
                  <a:pt x="991003" y="95250"/>
                </a:moveTo>
                <a:cubicBezTo>
                  <a:pt x="882274" y="33119"/>
                  <a:pt x="967136" y="72288"/>
                  <a:pt x="876703" y="47625"/>
                </a:cubicBezTo>
                <a:cubicBezTo>
                  <a:pt x="857330" y="42341"/>
                  <a:pt x="837514" y="37555"/>
                  <a:pt x="819553" y="28575"/>
                </a:cubicBezTo>
                <a:cubicBezTo>
                  <a:pt x="806853" y="22225"/>
                  <a:pt x="795228" y="12969"/>
                  <a:pt x="781453" y="9525"/>
                </a:cubicBezTo>
                <a:cubicBezTo>
                  <a:pt x="756620" y="3317"/>
                  <a:pt x="730653" y="3175"/>
                  <a:pt x="705253" y="0"/>
                </a:cubicBezTo>
                <a:lnTo>
                  <a:pt x="209953" y="9525"/>
                </a:lnTo>
                <a:cubicBezTo>
                  <a:pt x="199919" y="9890"/>
                  <a:pt x="191179" y="16872"/>
                  <a:pt x="181378" y="19050"/>
                </a:cubicBezTo>
                <a:cubicBezTo>
                  <a:pt x="162525" y="23240"/>
                  <a:pt x="143278" y="25400"/>
                  <a:pt x="124228" y="28575"/>
                </a:cubicBezTo>
                <a:cubicBezTo>
                  <a:pt x="117878" y="38100"/>
                  <a:pt x="113793" y="49612"/>
                  <a:pt x="105178" y="57150"/>
                </a:cubicBezTo>
                <a:cubicBezTo>
                  <a:pt x="87948" y="72227"/>
                  <a:pt x="48028" y="95250"/>
                  <a:pt x="48028" y="95250"/>
                </a:cubicBezTo>
                <a:cubicBezTo>
                  <a:pt x="38503" y="107950"/>
                  <a:pt x="28680" y="120432"/>
                  <a:pt x="19453" y="133350"/>
                </a:cubicBezTo>
                <a:cubicBezTo>
                  <a:pt x="12799" y="142665"/>
                  <a:pt x="1823" y="150566"/>
                  <a:pt x="403" y="161925"/>
                </a:cubicBezTo>
                <a:cubicBezTo>
                  <a:pt x="-1605" y="177989"/>
                  <a:pt x="4244" y="194391"/>
                  <a:pt x="9928" y="209550"/>
                </a:cubicBezTo>
                <a:cubicBezTo>
                  <a:pt x="13948" y="220269"/>
                  <a:pt x="22628" y="228600"/>
                  <a:pt x="28978" y="238125"/>
                </a:cubicBezTo>
                <a:cubicBezTo>
                  <a:pt x="32153" y="250825"/>
                  <a:pt x="32008" y="264859"/>
                  <a:pt x="38503" y="276225"/>
                </a:cubicBezTo>
                <a:cubicBezTo>
                  <a:pt x="45186" y="287921"/>
                  <a:pt x="58454" y="294452"/>
                  <a:pt x="67078" y="304800"/>
                </a:cubicBezTo>
                <a:cubicBezTo>
                  <a:pt x="74407" y="313594"/>
                  <a:pt x="78033" y="325280"/>
                  <a:pt x="86128" y="333375"/>
                </a:cubicBezTo>
                <a:cubicBezTo>
                  <a:pt x="94223" y="341470"/>
                  <a:pt x="105388" y="345771"/>
                  <a:pt x="114703" y="352425"/>
                </a:cubicBezTo>
                <a:cubicBezTo>
                  <a:pt x="205763" y="417468"/>
                  <a:pt x="101395" y="348903"/>
                  <a:pt x="190903" y="400050"/>
                </a:cubicBezTo>
                <a:cubicBezTo>
                  <a:pt x="200842" y="405730"/>
                  <a:pt x="208956" y="414591"/>
                  <a:pt x="219478" y="419100"/>
                </a:cubicBezTo>
                <a:cubicBezTo>
                  <a:pt x="233167" y="424967"/>
                  <a:pt x="294354" y="435438"/>
                  <a:pt x="305203" y="438150"/>
                </a:cubicBezTo>
                <a:cubicBezTo>
                  <a:pt x="314943" y="440585"/>
                  <a:pt x="323772" y="446841"/>
                  <a:pt x="333778" y="447675"/>
                </a:cubicBezTo>
                <a:cubicBezTo>
                  <a:pt x="400298" y="453218"/>
                  <a:pt x="467128" y="454025"/>
                  <a:pt x="533803" y="457200"/>
                </a:cubicBezTo>
                <a:cubicBezTo>
                  <a:pt x="727605" y="495960"/>
                  <a:pt x="626838" y="479374"/>
                  <a:pt x="1048153" y="457200"/>
                </a:cubicBezTo>
                <a:cubicBezTo>
                  <a:pt x="1074299" y="455824"/>
                  <a:pt x="1098953" y="444500"/>
                  <a:pt x="1124353" y="438150"/>
                </a:cubicBezTo>
                <a:cubicBezTo>
                  <a:pt x="1133878" y="431800"/>
                  <a:pt x="1149783" y="430107"/>
                  <a:pt x="1152928" y="419100"/>
                </a:cubicBezTo>
                <a:cubicBezTo>
                  <a:pt x="1157376" y="403534"/>
                  <a:pt x="1146299" y="387403"/>
                  <a:pt x="1143403" y="371475"/>
                </a:cubicBezTo>
                <a:cubicBezTo>
                  <a:pt x="1130816" y="302246"/>
                  <a:pt x="1150647" y="325504"/>
                  <a:pt x="1105303" y="295275"/>
                </a:cubicBezTo>
                <a:cubicBezTo>
                  <a:pt x="1098953" y="276225"/>
                  <a:pt x="1102961" y="249264"/>
                  <a:pt x="1086253" y="238125"/>
                </a:cubicBezTo>
                <a:cubicBezTo>
                  <a:pt x="984143" y="170052"/>
                  <a:pt x="1139112" y="276063"/>
                  <a:pt x="1029103" y="190500"/>
                </a:cubicBezTo>
                <a:cubicBezTo>
                  <a:pt x="926566" y="110749"/>
                  <a:pt x="1008252" y="188699"/>
                  <a:pt x="943378" y="123825"/>
                </a:cubicBezTo>
                <a:cubicBezTo>
                  <a:pt x="930773" y="73404"/>
                  <a:pt x="933853" y="98816"/>
                  <a:pt x="933853" y="476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20870" y="2383395"/>
            <a:ext cx="863356" cy="1148604"/>
          </a:xfrm>
          <a:custGeom>
            <a:avLst/>
            <a:gdLst>
              <a:gd name="connsiteX0" fmla="*/ 0 w 2422650"/>
              <a:gd name="connsiteY0" fmla="*/ 0 h 809632"/>
              <a:gd name="connsiteX1" fmla="*/ 266700 w 2422650"/>
              <a:gd name="connsiteY1" fmla="*/ 219075 h 809632"/>
              <a:gd name="connsiteX2" fmla="*/ 304800 w 2422650"/>
              <a:gd name="connsiteY2" fmla="*/ 247650 h 809632"/>
              <a:gd name="connsiteX3" fmla="*/ 333375 w 2422650"/>
              <a:gd name="connsiteY3" fmla="*/ 276225 h 809632"/>
              <a:gd name="connsiteX4" fmla="*/ 447675 w 2422650"/>
              <a:gd name="connsiteY4" fmla="*/ 323850 h 809632"/>
              <a:gd name="connsiteX5" fmla="*/ 600075 w 2422650"/>
              <a:gd name="connsiteY5" fmla="*/ 371475 h 809632"/>
              <a:gd name="connsiteX6" fmla="*/ 723900 w 2422650"/>
              <a:gd name="connsiteY6" fmla="*/ 428625 h 809632"/>
              <a:gd name="connsiteX7" fmla="*/ 781050 w 2422650"/>
              <a:gd name="connsiteY7" fmla="*/ 466725 h 809632"/>
              <a:gd name="connsiteX8" fmla="*/ 838200 w 2422650"/>
              <a:gd name="connsiteY8" fmla="*/ 485775 h 809632"/>
              <a:gd name="connsiteX9" fmla="*/ 990600 w 2422650"/>
              <a:gd name="connsiteY9" fmla="*/ 561975 h 809632"/>
              <a:gd name="connsiteX10" fmla="*/ 1076325 w 2422650"/>
              <a:gd name="connsiteY10" fmla="*/ 590550 h 809632"/>
              <a:gd name="connsiteX11" fmla="*/ 1266825 w 2422650"/>
              <a:gd name="connsiteY11" fmla="*/ 666750 h 809632"/>
              <a:gd name="connsiteX12" fmla="*/ 1304925 w 2422650"/>
              <a:gd name="connsiteY12" fmla="*/ 695325 h 809632"/>
              <a:gd name="connsiteX13" fmla="*/ 1419225 w 2422650"/>
              <a:gd name="connsiteY13" fmla="*/ 714375 h 809632"/>
              <a:gd name="connsiteX14" fmla="*/ 1485900 w 2422650"/>
              <a:gd name="connsiteY14" fmla="*/ 733425 h 809632"/>
              <a:gd name="connsiteX15" fmla="*/ 1514475 w 2422650"/>
              <a:gd name="connsiteY15" fmla="*/ 704850 h 809632"/>
              <a:gd name="connsiteX16" fmla="*/ 1609725 w 2422650"/>
              <a:gd name="connsiteY16" fmla="*/ 723900 h 809632"/>
              <a:gd name="connsiteX17" fmla="*/ 1800225 w 2422650"/>
              <a:gd name="connsiteY17" fmla="*/ 752475 h 809632"/>
              <a:gd name="connsiteX18" fmla="*/ 2076450 w 2422650"/>
              <a:gd name="connsiteY18" fmla="*/ 762000 h 809632"/>
              <a:gd name="connsiteX19" fmla="*/ 2238375 w 2422650"/>
              <a:gd name="connsiteY19" fmla="*/ 781050 h 809632"/>
              <a:gd name="connsiteX20" fmla="*/ 2371725 w 2422650"/>
              <a:gd name="connsiteY20" fmla="*/ 800100 h 809632"/>
              <a:gd name="connsiteX21" fmla="*/ 2409825 w 2422650"/>
              <a:gd name="connsiteY21" fmla="*/ 809625 h 80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22650" h="809632">
                <a:moveTo>
                  <a:pt x="0" y="0"/>
                </a:moveTo>
                <a:cubicBezTo>
                  <a:pt x="149746" y="85569"/>
                  <a:pt x="30119" y="10884"/>
                  <a:pt x="266700" y="219075"/>
                </a:cubicBezTo>
                <a:cubicBezTo>
                  <a:pt x="278618" y="229562"/>
                  <a:pt x="292747" y="237319"/>
                  <a:pt x="304800" y="247650"/>
                </a:cubicBezTo>
                <a:cubicBezTo>
                  <a:pt x="315027" y="256416"/>
                  <a:pt x="321489" y="269886"/>
                  <a:pt x="333375" y="276225"/>
                </a:cubicBezTo>
                <a:cubicBezTo>
                  <a:pt x="369794" y="295649"/>
                  <a:pt x="408945" y="309581"/>
                  <a:pt x="447675" y="323850"/>
                </a:cubicBezTo>
                <a:cubicBezTo>
                  <a:pt x="583915" y="374044"/>
                  <a:pt x="439511" y="305790"/>
                  <a:pt x="600075" y="371475"/>
                </a:cubicBezTo>
                <a:cubicBezTo>
                  <a:pt x="642150" y="388687"/>
                  <a:pt x="683672" y="407453"/>
                  <a:pt x="723900" y="428625"/>
                </a:cubicBezTo>
                <a:cubicBezTo>
                  <a:pt x="744160" y="439288"/>
                  <a:pt x="760572" y="456486"/>
                  <a:pt x="781050" y="466725"/>
                </a:cubicBezTo>
                <a:cubicBezTo>
                  <a:pt x="799011" y="475705"/>
                  <a:pt x="819919" y="477466"/>
                  <a:pt x="838200" y="485775"/>
                </a:cubicBezTo>
                <a:cubicBezTo>
                  <a:pt x="889905" y="509277"/>
                  <a:pt x="936718" y="544014"/>
                  <a:pt x="990600" y="561975"/>
                </a:cubicBezTo>
                <a:cubicBezTo>
                  <a:pt x="1019175" y="571500"/>
                  <a:pt x="1048800" y="578317"/>
                  <a:pt x="1076325" y="590550"/>
                </a:cubicBezTo>
                <a:cubicBezTo>
                  <a:pt x="1269640" y="676468"/>
                  <a:pt x="1046409" y="606636"/>
                  <a:pt x="1266825" y="666750"/>
                </a:cubicBezTo>
                <a:cubicBezTo>
                  <a:pt x="1279525" y="676275"/>
                  <a:pt x="1290418" y="688878"/>
                  <a:pt x="1304925" y="695325"/>
                </a:cubicBezTo>
                <a:cubicBezTo>
                  <a:pt x="1318593" y="701400"/>
                  <a:pt x="1414141" y="713451"/>
                  <a:pt x="1419225" y="714375"/>
                </a:cubicBezTo>
                <a:cubicBezTo>
                  <a:pt x="1445537" y="719159"/>
                  <a:pt x="1461417" y="725264"/>
                  <a:pt x="1485900" y="733425"/>
                </a:cubicBezTo>
                <a:cubicBezTo>
                  <a:pt x="1495425" y="723900"/>
                  <a:pt x="1501325" y="707772"/>
                  <a:pt x="1514475" y="704850"/>
                </a:cubicBezTo>
                <a:cubicBezTo>
                  <a:pt x="1530828" y="701216"/>
                  <a:pt x="1589295" y="720069"/>
                  <a:pt x="1609725" y="723900"/>
                </a:cubicBezTo>
                <a:cubicBezTo>
                  <a:pt x="1635612" y="728754"/>
                  <a:pt x="1761024" y="750356"/>
                  <a:pt x="1800225" y="752475"/>
                </a:cubicBezTo>
                <a:cubicBezTo>
                  <a:pt x="1892220" y="757448"/>
                  <a:pt x="1984375" y="758825"/>
                  <a:pt x="2076450" y="762000"/>
                </a:cubicBezTo>
                <a:cubicBezTo>
                  <a:pt x="2247445" y="777545"/>
                  <a:pt x="2120757" y="763407"/>
                  <a:pt x="2238375" y="781050"/>
                </a:cubicBezTo>
                <a:cubicBezTo>
                  <a:pt x="2282780" y="787711"/>
                  <a:pt x="2327696" y="791294"/>
                  <a:pt x="2371725" y="800100"/>
                </a:cubicBezTo>
                <a:cubicBezTo>
                  <a:pt x="2422463" y="810248"/>
                  <a:pt x="2435539" y="809625"/>
                  <a:pt x="2409825" y="8096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16" y="1613532"/>
            <a:ext cx="3056635" cy="152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2430" y="3272577"/>
            <a:ext cx="292573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(0.8658) </a:t>
            </a:r>
            <a:r>
              <a:rPr lang="en-US" sz="1400" dirty="0" smtClean="0">
                <a:solidFill>
                  <a:prstClr val="black"/>
                </a:solidFill>
              </a:rPr>
              <a:t>is an equilibrium point if u=0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037298" y="2390568"/>
            <a:ext cx="2105665" cy="1538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057553" y="3659715"/>
            <a:ext cx="1398012" cy="840602"/>
          </a:xfrm>
          <a:custGeom>
            <a:avLst/>
            <a:gdLst>
              <a:gd name="connsiteX0" fmla="*/ 991003 w 1153968"/>
              <a:gd name="connsiteY0" fmla="*/ 95250 h 480458"/>
              <a:gd name="connsiteX1" fmla="*/ 876703 w 1153968"/>
              <a:gd name="connsiteY1" fmla="*/ 47625 h 480458"/>
              <a:gd name="connsiteX2" fmla="*/ 819553 w 1153968"/>
              <a:gd name="connsiteY2" fmla="*/ 28575 h 480458"/>
              <a:gd name="connsiteX3" fmla="*/ 781453 w 1153968"/>
              <a:gd name="connsiteY3" fmla="*/ 9525 h 480458"/>
              <a:gd name="connsiteX4" fmla="*/ 705253 w 1153968"/>
              <a:gd name="connsiteY4" fmla="*/ 0 h 480458"/>
              <a:gd name="connsiteX5" fmla="*/ 209953 w 1153968"/>
              <a:gd name="connsiteY5" fmla="*/ 9525 h 480458"/>
              <a:gd name="connsiteX6" fmla="*/ 181378 w 1153968"/>
              <a:gd name="connsiteY6" fmla="*/ 19050 h 480458"/>
              <a:gd name="connsiteX7" fmla="*/ 124228 w 1153968"/>
              <a:gd name="connsiteY7" fmla="*/ 28575 h 480458"/>
              <a:gd name="connsiteX8" fmla="*/ 105178 w 1153968"/>
              <a:gd name="connsiteY8" fmla="*/ 57150 h 480458"/>
              <a:gd name="connsiteX9" fmla="*/ 48028 w 1153968"/>
              <a:gd name="connsiteY9" fmla="*/ 95250 h 480458"/>
              <a:gd name="connsiteX10" fmla="*/ 19453 w 1153968"/>
              <a:gd name="connsiteY10" fmla="*/ 133350 h 480458"/>
              <a:gd name="connsiteX11" fmla="*/ 403 w 1153968"/>
              <a:gd name="connsiteY11" fmla="*/ 161925 h 480458"/>
              <a:gd name="connsiteX12" fmla="*/ 9928 w 1153968"/>
              <a:gd name="connsiteY12" fmla="*/ 209550 h 480458"/>
              <a:gd name="connsiteX13" fmla="*/ 28978 w 1153968"/>
              <a:gd name="connsiteY13" fmla="*/ 238125 h 480458"/>
              <a:gd name="connsiteX14" fmla="*/ 38503 w 1153968"/>
              <a:gd name="connsiteY14" fmla="*/ 276225 h 480458"/>
              <a:gd name="connsiteX15" fmla="*/ 67078 w 1153968"/>
              <a:gd name="connsiteY15" fmla="*/ 304800 h 480458"/>
              <a:gd name="connsiteX16" fmla="*/ 86128 w 1153968"/>
              <a:gd name="connsiteY16" fmla="*/ 333375 h 480458"/>
              <a:gd name="connsiteX17" fmla="*/ 114703 w 1153968"/>
              <a:gd name="connsiteY17" fmla="*/ 352425 h 480458"/>
              <a:gd name="connsiteX18" fmla="*/ 190903 w 1153968"/>
              <a:gd name="connsiteY18" fmla="*/ 400050 h 480458"/>
              <a:gd name="connsiteX19" fmla="*/ 219478 w 1153968"/>
              <a:gd name="connsiteY19" fmla="*/ 419100 h 480458"/>
              <a:gd name="connsiteX20" fmla="*/ 305203 w 1153968"/>
              <a:gd name="connsiteY20" fmla="*/ 438150 h 480458"/>
              <a:gd name="connsiteX21" fmla="*/ 333778 w 1153968"/>
              <a:gd name="connsiteY21" fmla="*/ 447675 h 480458"/>
              <a:gd name="connsiteX22" fmla="*/ 533803 w 1153968"/>
              <a:gd name="connsiteY22" fmla="*/ 457200 h 480458"/>
              <a:gd name="connsiteX23" fmla="*/ 1048153 w 1153968"/>
              <a:gd name="connsiteY23" fmla="*/ 457200 h 480458"/>
              <a:gd name="connsiteX24" fmla="*/ 1124353 w 1153968"/>
              <a:gd name="connsiteY24" fmla="*/ 438150 h 480458"/>
              <a:gd name="connsiteX25" fmla="*/ 1152928 w 1153968"/>
              <a:gd name="connsiteY25" fmla="*/ 419100 h 480458"/>
              <a:gd name="connsiteX26" fmla="*/ 1143403 w 1153968"/>
              <a:gd name="connsiteY26" fmla="*/ 371475 h 480458"/>
              <a:gd name="connsiteX27" fmla="*/ 1105303 w 1153968"/>
              <a:gd name="connsiteY27" fmla="*/ 295275 h 480458"/>
              <a:gd name="connsiteX28" fmla="*/ 1086253 w 1153968"/>
              <a:gd name="connsiteY28" fmla="*/ 238125 h 480458"/>
              <a:gd name="connsiteX29" fmla="*/ 1029103 w 1153968"/>
              <a:gd name="connsiteY29" fmla="*/ 190500 h 480458"/>
              <a:gd name="connsiteX30" fmla="*/ 943378 w 1153968"/>
              <a:gd name="connsiteY30" fmla="*/ 123825 h 480458"/>
              <a:gd name="connsiteX31" fmla="*/ 933853 w 1153968"/>
              <a:gd name="connsiteY31" fmla="*/ 47625 h 48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53968" h="480458">
                <a:moveTo>
                  <a:pt x="991003" y="95250"/>
                </a:moveTo>
                <a:cubicBezTo>
                  <a:pt x="882274" y="33119"/>
                  <a:pt x="967136" y="72288"/>
                  <a:pt x="876703" y="47625"/>
                </a:cubicBezTo>
                <a:cubicBezTo>
                  <a:pt x="857330" y="42341"/>
                  <a:pt x="837514" y="37555"/>
                  <a:pt x="819553" y="28575"/>
                </a:cubicBezTo>
                <a:cubicBezTo>
                  <a:pt x="806853" y="22225"/>
                  <a:pt x="795228" y="12969"/>
                  <a:pt x="781453" y="9525"/>
                </a:cubicBezTo>
                <a:cubicBezTo>
                  <a:pt x="756620" y="3317"/>
                  <a:pt x="730653" y="3175"/>
                  <a:pt x="705253" y="0"/>
                </a:cubicBezTo>
                <a:lnTo>
                  <a:pt x="209953" y="9525"/>
                </a:lnTo>
                <a:cubicBezTo>
                  <a:pt x="199919" y="9890"/>
                  <a:pt x="191179" y="16872"/>
                  <a:pt x="181378" y="19050"/>
                </a:cubicBezTo>
                <a:cubicBezTo>
                  <a:pt x="162525" y="23240"/>
                  <a:pt x="143278" y="25400"/>
                  <a:pt x="124228" y="28575"/>
                </a:cubicBezTo>
                <a:cubicBezTo>
                  <a:pt x="117878" y="38100"/>
                  <a:pt x="113793" y="49612"/>
                  <a:pt x="105178" y="57150"/>
                </a:cubicBezTo>
                <a:cubicBezTo>
                  <a:pt x="87948" y="72227"/>
                  <a:pt x="48028" y="95250"/>
                  <a:pt x="48028" y="95250"/>
                </a:cubicBezTo>
                <a:cubicBezTo>
                  <a:pt x="38503" y="107950"/>
                  <a:pt x="28680" y="120432"/>
                  <a:pt x="19453" y="133350"/>
                </a:cubicBezTo>
                <a:cubicBezTo>
                  <a:pt x="12799" y="142665"/>
                  <a:pt x="1823" y="150566"/>
                  <a:pt x="403" y="161925"/>
                </a:cubicBezTo>
                <a:cubicBezTo>
                  <a:pt x="-1605" y="177989"/>
                  <a:pt x="4244" y="194391"/>
                  <a:pt x="9928" y="209550"/>
                </a:cubicBezTo>
                <a:cubicBezTo>
                  <a:pt x="13948" y="220269"/>
                  <a:pt x="22628" y="228600"/>
                  <a:pt x="28978" y="238125"/>
                </a:cubicBezTo>
                <a:cubicBezTo>
                  <a:pt x="32153" y="250825"/>
                  <a:pt x="32008" y="264859"/>
                  <a:pt x="38503" y="276225"/>
                </a:cubicBezTo>
                <a:cubicBezTo>
                  <a:pt x="45186" y="287921"/>
                  <a:pt x="58454" y="294452"/>
                  <a:pt x="67078" y="304800"/>
                </a:cubicBezTo>
                <a:cubicBezTo>
                  <a:pt x="74407" y="313594"/>
                  <a:pt x="78033" y="325280"/>
                  <a:pt x="86128" y="333375"/>
                </a:cubicBezTo>
                <a:cubicBezTo>
                  <a:pt x="94223" y="341470"/>
                  <a:pt x="105388" y="345771"/>
                  <a:pt x="114703" y="352425"/>
                </a:cubicBezTo>
                <a:cubicBezTo>
                  <a:pt x="205763" y="417468"/>
                  <a:pt x="101395" y="348903"/>
                  <a:pt x="190903" y="400050"/>
                </a:cubicBezTo>
                <a:cubicBezTo>
                  <a:pt x="200842" y="405730"/>
                  <a:pt x="208956" y="414591"/>
                  <a:pt x="219478" y="419100"/>
                </a:cubicBezTo>
                <a:cubicBezTo>
                  <a:pt x="233167" y="424967"/>
                  <a:pt x="294354" y="435438"/>
                  <a:pt x="305203" y="438150"/>
                </a:cubicBezTo>
                <a:cubicBezTo>
                  <a:pt x="314943" y="440585"/>
                  <a:pt x="323772" y="446841"/>
                  <a:pt x="333778" y="447675"/>
                </a:cubicBezTo>
                <a:cubicBezTo>
                  <a:pt x="400298" y="453218"/>
                  <a:pt x="467128" y="454025"/>
                  <a:pt x="533803" y="457200"/>
                </a:cubicBezTo>
                <a:cubicBezTo>
                  <a:pt x="727605" y="495960"/>
                  <a:pt x="626838" y="479374"/>
                  <a:pt x="1048153" y="457200"/>
                </a:cubicBezTo>
                <a:cubicBezTo>
                  <a:pt x="1074299" y="455824"/>
                  <a:pt x="1098953" y="444500"/>
                  <a:pt x="1124353" y="438150"/>
                </a:cubicBezTo>
                <a:cubicBezTo>
                  <a:pt x="1133878" y="431800"/>
                  <a:pt x="1149783" y="430107"/>
                  <a:pt x="1152928" y="419100"/>
                </a:cubicBezTo>
                <a:cubicBezTo>
                  <a:pt x="1157376" y="403534"/>
                  <a:pt x="1146299" y="387403"/>
                  <a:pt x="1143403" y="371475"/>
                </a:cubicBezTo>
                <a:cubicBezTo>
                  <a:pt x="1130816" y="302246"/>
                  <a:pt x="1150647" y="325504"/>
                  <a:pt x="1105303" y="295275"/>
                </a:cubicBezTo>
                <a:cubicBezTo>
                  <a:pt x="1098953" y="276225"/>
                  <a:pt x="1102961" y="249264"/>
                  <a:pt x="1086253" y="238125"/>
                </a:cubicBezTo>
                <a:cubicBezTo>
                  <a:pt x="984143" y="170052"/>
                  <a:pt x="1139112" y="276063"/>
                  <a:pt x="1029103" y="190500"/>
                </a:cubicBezTo>
                <a:cubicBezTo>
                  <a:pt x="926566" y="110749"/>
                  <a:pt x="1008252" y="188699"/>
                  <a:pt x="943378" y="123825"/>
                </a:cubicBezTo>
                <a:cubicBezTo>
                  <a:pt x="930773" y="73404"/>
                  <a:pt x="933853" y="98816"/>
                  <a:pt x="933853" y="476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375680"/>
              </p:ext>
            </p:extLst>
          </p:nvPr>
        </p:nvGraphicFramePr>
        <p:xfrm>
          <a:off x="933037" y="1972232"/>
          <a:ext cx="2292351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2" name="Equation" r:id="rId5" imgW="1346040" imgH="241200" progId="Equation.DSMT4">
                  <p:embed/>
                </p:oleObj>
              </mc:Choice>
              <mc:Fallback>
                <p:oleObj name="Equation" r:id="rId5" imgW="1346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37" y="1972232"/>
                        <a:ext cx="2292351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4583" y="3756586"/>
            <a:ext cx="3860442" cy="25225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9753" y="3622377"/>
            <a:ext cx="136280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Response to (.1)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396677"/>
              </p:ext>
            </p:extLst>
          </p:nvPr>
        </p:nvGraphicFramePr>
        <p:xfrm>
          <a:off x="8428038" y="3952300"/>
          <a:ext cx="258762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3" name="Equation" r:id="rId8" imgW="152280" imgH="1104840" progId="Equation.DSMT4">
                  <p:embed/>
                </p:oleObj>
              </mc:Choice>
              <mc:Fallback>
                <p:oleObj name="Equation" r:id="rId8" imgW="15228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8038" y="3952300"/>
                        <a:ext cx="258762" cy="188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84439" y="1109999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5.01 (solution)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483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349917"/>
              </p:ext>
            </p:extLst>
          </p:nvPr>
        </p:nvGraphicFramePr>
        <p:xfrm>
          <a:off x="442930" y="2100700"/>
          <a:ext cx="3332163" cy="295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5" name="Equation" r:id="rId3" imgW="1688760" imgH="1498320" progId="Equation.DSMT4">
                  <p:embed/>
                </p:oleObj>
              </mc:Choice>
              <mc:Fallback>
                <p:oleObj name="Equation" r:id="rId3" imgW="168876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30" y="2100700"/>
                        <a:ext cx="3332163" cy="295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5.0 (sol)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874" y="966592"/>
            <a:ext cx="3833847" cy="286069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44224"/>
              </p:ext>
            </p:extLst>
          </p:nvPr>
        </p:nvGraphicFramePr>
        <p:xfrm>
          <a:off x="7810117" y="2100700"/>
          <a:ext cx="2587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6" name="Equation" r:id="rId6" imgW="152280" imgH="647640" progId="Equation.DSMT4">
                  <p:embed/>
                </p:oleObj>
              </mc:Choice>
              <mc:Fallback>
                <p:oleObj name="Equation" r:id="rId6" imgW="1522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117" y="2100700"/>
                        <a:ext cx="2587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5873" y="3920929"/>
            <a:ext cx="3833847" cy="265835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214753"/>
              </p:ext>
            </p:extLst>
          </p:nvPr>
        </p:nvGraphicFramePr>
        <p:xfrm>
          <a:off x="7810500" y="4708525"/>
          <a:ext cx="2587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7" name="Equation" r:id="rId9" imgW="152280" imgH="634680" progId="Equation.DSMT4">
                  <p:embed/>
                </p:oleObj>
              </mc:Choice>
              <mc:Fallback>
                <p:oleObj name="Equation" r:id="rId9" imgW="1522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0" y="4708525"/>
                        <a:ext cx="258763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4439" y="1109999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5.01 (solution)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0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8229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86010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536219"/>
              </p:ext>
            </p:extLst>
          </p:nvPr>
        </p:nvGraphicFramePr>
        <p:xfrm>
          <a:off x="6052521" y="562970"/>
          <a:ext cx="288607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" name="Equation" r:id="rId5" imgW="1625400" imgH="977760" progId="Equation.DSMT4">
                  <p:embed/>
                </p:oleObj>
              </mc:Choice>
              <mc:Fallback>
                <p:oleObj name="Equation" r:id="rId5" imgW="1625400" imgH="9777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521" y="562970"/>
                        <a:ext cx="2886075" cy="1736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788842"/>
              </p:ext>
            </p:extLst>
          </p:nvPr>
        </p:nvGraphicFramePr>
        <p:xfrm>
          <a:off x="5818735" y="5375275"/>
          <a:ext cx="13065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" name="Equation" r:id="rId7" imgW="736560" imgH="571320" progId="Equation.DSMT4">
                  <p:embed/>
                </p:oleObj>
              </mc:Choice>
              <mc:Fallback>
                <p:oleObj name="Equation" r:id="rId7" imgW="736560" imgH="571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735" y="5375275"/>
                        <a:ext cx="1306512" cy="1016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88"/>
          <a:stretch/>
        </p:blipFill>
        <p:spPr>
          <a:xfrm>
            <a:off x="1342779" y="1000987"/>
            <a:ext cx="6867967" cy="574015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5.0 (sol)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439" y="1109999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5.01 (solution)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252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242" y="790886"/>
            <a:ext cx="3862259" cy="2946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7432" y="483109"/>
            <a:ext cx="136280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Response to (.1)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439" y="1109999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5.02 (solution)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504823"/>
              </p:ext>
            </p:extLst>
          </p:nvPr>
        </p:nvGraphicFramePr>
        <p:xfrm>
          <a:off x="962182" y="2264119"/>
          <a:ext cx="24447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8" name="Equation" r:id="rId4" imgW="1434960" imgH="228600" progId="Equation.DSMT4">
                  <p:embed/>
                </p:oleObj>
              </mc:Choice>
              <mc:Fallback>
                <p:oleObj name="Equation" r:id="rId4" imgW="1434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182" y="2264119"/>
                        <a:ext cx="24447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2579" y="371553"/>
            <a:ext cx="46038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u=0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571" y="1580135"/>
            <a:ext cx="238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of the plant: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99" y="3737352"/>
            <a:ext cx="57340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0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02550"/>
              </p:ext>
            </p:extLst>
          </p:nvPr>
        </p:nvGraphicFramePr>
        <p:xfrm>
          <a:off x="370034" y="1572978"/>
          <a:ext cx="3314977" cy="259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5" name="Equation" r:id="rId3" imgW="1930320" imgH="1511280" progId="Equation.DSMT4">
                  <p:embed/>
                </p:oleObj>
              </mc:Choice>
              <mc:Fallback>
                <p:oleObj name="Equation" r:id="rId3" imgW="1930320" imgH="151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34" y="1572978"/>
                        <a:ext cx="3314977" cy="25936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5.0 (sol)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114322"/>
              </p:ext>
            </p:extLst>
          </p:nvPr>
        </p:nvGraphicFramePr>
        <p:xfrm>
          <a:off x="7424686" y="1385372"/>
          <a:ext cx="2587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6" name="Equation" r:id="rId5" imgW="152280" imgH="647640" progId="Equation.DSMT4">
                  <p:embed/>
                </p:oleObj>
              </mc:Choice>
              <mc:Fallback>
                <p:oleObj name="Equation" r:id="rId5" imgW="1522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686" y="1385372"/>
                        <a:ext cx="2587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166615"/>
              </p:ext>
            </p:extLst>
          </p:nvPr>
        </p:nvGraphicFramePr>
        <p:xfrm>
          <a:off x="7810117" y="4166647"/>
          <a:ext cx="2587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7" name="Equation" r:id="rId7" imgW="152280" imgH="634680" progId="Equation.DSMT4">
                  <p:embed/>
                </p:oleObj>
              </mc:Choice>
              <mc:Fallback>
                <p:oleObj name="Equation" r:id="rId7" imgW="1522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117" y="4166647"/>
                        <a:ext cx="258763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4439" y="1109999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5.02 (solution)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8424" y="3838818"/>
            <a:ext cx="4035024" cy="2821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5093" y="987450"/>
            <a:ext cx="3559511" cy="269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785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381125"/>
            <a:ext cx="65913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486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121" y="1348859"/>
            <a:ext cx="7546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Marquez Problem </a:t>
            </a:r>
            <a:r>
              <a:rPr lang="en-US" dirty="0" smtClean="0"/>
              <a:t>5.1 (Use Simulink to simulate the states, control law, </a:t>
            </a:r>
            <a:r>
              <a:rPr lang="en-US" dirty="0" err="1" smtClean="0"/>
              <a:t>Lyapunov</a:t>
            </a:r>
            <a:r>
              <a:rPr lang="en-US" dirty="0" smtClean="0"/>
              <a:t> function and its derivative)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5641" y="2491859"/>
            <a:ext cx="8081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(5.1 </a:t>
            </a:r>
            <a:r>
              <a:rPr lang="en-US" dirty="0" smtClean="0"/>
              <a:t>HC) Repeat </a:t>
            </a:r>
            <a:r>
              <a:rPr lang="en-US" dirty="0" smtClean="0"/>
              <a:t>Marquez 5.1 using a </a:t>
            </a:r>
            <a:r>
              <a:rPr lang="en-US" dirty="0" smtClean="0"/>
              <a:t>handcrafted </a:t>
            </a:r>
            <a:r>
              <a:rPr lang="en-US" dirty="0" err="1" smtClean="0"/>
              <a:t>backstepping</a:t>
            </a:r>
            <a:r>
              <a:rPr lang="en-US" dirty="0" smtClean="0"/>
              <a:t> controller </a:t>
            </a:r>
            <a:r>
              <a:rPr lang="en-US" dirty="0" smtClean="0"/>
              <a:t>for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178143"/>
              </p:ext>
            </p:extLst>
          </p:nvPr>
        </p:nvGraphicFramePr>
        <p:xfrm>
          <a:off x="1464214" y="2960275"/>
          <a:ext cx="22367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3" name="Equation" r:id="rId3" imgW="1434960" imgH="406080" progId="Equation.DSMT4">
                  <p:embed/>
                </p:oleObj>
              </mc:Choice>
              <mc:Fallback>
                <p:oleObj name="Equation" r:id="rId3" imgW="14349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4214" y="2960275"/>
                        <a:ext cx="2236787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845807"/>
              </p:ext>
            </p:extLst>
          </p:nvPr>
        </p:nvGraphicFramePr>
        <p:xfrm>
          <a:off x="1068777" y="4646879"/>
          <a:ext cx="1922681" cy="65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4" name="Equation" r:id="rId5" imgW="1333440" imgH="457200" progId="Equation.DSMT4">
                  <p:embed/>
                </p:oleObj>
              </mc:Choice>
              <mc:Fallback>
                <p:oleObj name="Equation" r:id="rId5" imgW="1333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8777" y="4646879"/>
                        <a:ext cx="1922681" cy="659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90648" y="4000548"/>
            <a:ext cx="821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a controller (without using </a:t>
            </a:r>
            <a:r>
              <a:rPr lang="en-US" dirty="0" err="1" smtClean="0"/>
              <a:t>backstepping</a:t>
            </a:r>
            <a:r>
              <a:rPr lang="en-US" dirty="0" smtClean="0"/>
              <a:t>) to stabilize the origin of the  following system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5641" y="3692771"/>
            <a:ext cx="118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5.1.b) </a:t>
            </a:r>
            <a:r>
              <a:rPr lang="en-US" sz="1400" dirty="0" err="1" smtClean="0"/>
              <a:t>Src:TCB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215739" y="4490216"/>
            <a:ext cx="2890032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Only have 1 input and two states, may not be able to solve this control problem in general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052635" y="4859548"/>
            <a:ext cx="1163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014262"/>
              </p:ext>
            </p:extLst>
          </p:nvPr>
        </p:nvGraphicFramePr>
        <p:xfrm>
          <a:off x="819656" y="6095503"/>
          <a:ext cx="1922681" cy="65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5" name="Equation" r:id="rId7" imgW="1333440" imgH="457200" progId="Equation.DSMT4">
                  <p:embed/>
                </p:oleObj>
              </mc:Choice>
              <mc:Fallback>
                <p:oleObj name="Equation" r:id="rId7" imgW="1333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9656" y="6095503"/>
                        <a:ext cx="1922681" cy="659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40557" y="5690545"/>
            <a:ext cx="821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a controller (using </a:t>
            </a:r>
            <a:r>
              <a:rPr lang="en-US" dirty="0" err="1" smtClean="0"/>
              <a:t>backstepping</a:t>
            </a:r>
            <a:r>
              <a:rPr lang="en-US" dirty="0" smtClean="0"/>
              <a:t>) to stabilize the origin of the following system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05898" y="5382768"/>
            <a:ext cx="1125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5.1c) </a:t>
            </a:r>
            <a:r>
              <a:rPr lang="en-US" sz="1400" dirty="0" err="1" smtClean="0"/>
              <a:t>Src:TCB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18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5.1 (sol)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2196" y="1902656"/>
            <a:ext cx="7790953" cy="4021137"/>
            <a:chOff x="362197" y="1417635"/>
            <a:chExt cx="7790953" cy="402113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97" y="1417635"/>
              <a:ext cx="7790953" cy="4021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1443650"/>
                </p:ext>
              </p:extLst>
            </p:nvPr>
          </p:nvGraphicFramePr>
          <p:xfrm>
            <a:off x="5723639" y="4401304"/>
            <a:ext cx="446087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95" name="Equation" r:id="rId4" imgW="380880" imgH="228600" progId="Equation.DSMT4">
                    <p:embed/>
                  </p:oleObj>
                </mc:Choice>
                <mc:Fallback>
                  <p:oleObj name="Equation" r:id="rId4" imgW="380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23639" y="4401304"/>
                          <a:ext cx="446087" cy="268288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5970979"/>
                </p:ext>
              </p:extLst>
            </p:nvPr>
          </p:nvGraphicFramePr>
          <p:xfrm>
            <a:off x="3724275" y="4003675"/>
            <a:ext cx="163513" cy="163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96" name="Equation" r:id="rId6" imgW="139680" imgH="139680" progId="Equation.DSMT4">
                    <p:embed/>
                  </p:oleObj>
                </mc:Choice>
                <mc:Fallback>
                  <p:oleObj name="Equation" r:id="rId6" imgW="139680" imgH="1396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4275" y="4003675"/>
                          <a:ext cx="163513" cy="163513"/>
                        </a:xfrm>
                        <a:prstGeom prst="rect">
                          <a:avLst/>
                        </a:prstGeom>
                        <a:solidFill>
                          <a:srgbClr val="E6B9B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 flipV="1">
              <a:off x="3562351" y="3962400"/>
              <a:ext cx="161924" cy="1230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79" t="35922" r="7698" b="58421"/>
            <a:stretch/>
          </p:blipFill>
          <p:spPr bwMode="auto">
            <a:xfrm>
              <a:off x="6552948" y="1810744"/>
              <a:ext cx="1411183" cy="240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400799" y="1012259"/>
            <a:ext cx="2624447" cy="1647814"/>
            <a:chOff x="6400799" y="1012259"/>
            <a:chExt cx="2624447" cy="164781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257" t="19481" r="50858" b="66976"/>
            <a:stretch/>
          </p:blipFill>
          <p:spPr bwMode="auto">
            <a:xfrm>
              <a:off x="6444084" y="1252861"/>
              <a:ext cx="1866900" cy="65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94" t="35922" r="24990" b="58421"/>
            <a:stretch/>
          </p:blipFill>
          <p:spPr bwMode="auto">
            <a:xfrm>
              <a:off x="6533156" y="1904936"/>
              <a:ext cx="2416137" cy="240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400799" y="1012259"/>
              <a:ext cx="2624447" cy="164781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ight Arrow 4"/>
          <p:cNvSpPr/>
          <p:nvPr/>
        </p:nvSpPr>
        <p:spPr>
          <a:xfrm rot="9629210">
            <a:off x="5615053" y="1908004"/>
            <a:ext cx="590550" cy="299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9403" y="1928343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5678" y="3586348"/>
            <a:ext cx="3918857" cy="282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4431" y="1246909"/>
            <a:ext cx="3230088" cy="21375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5.1 (sol)</a:t>
            </a:r>
            <a:endParaRPr lang="en-US" dirty="0"/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6161" r="19208" b="12609"/>
          <a:stretch/>
        </p:blipFill>
        <p:spPr bwMode="auto">
          <a:xfrm>
            <a:off x="783771" y="1246909"/>
            <a:ext cx="7635834" cy="528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198" y="839602"/>
            <a:ext cx="203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(5.1) solution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77889"/>
            <a:ext cx="53244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1979" y="1370112"/>
            <a:ext cx="149906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Response to (.1,0)</a:t>
            </a:r>
            <a:endParaRPr lang="en-US" sz="1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579065"/>
              </p:ext>
            </p:extLst>
          </p:nvPr>
        </p:nvGraphicFramePr>
        <p:xfrm>
          <a:off x="1224541" y="4005163"/>
          <a:ext cx="1936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1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541" y="4005163"/>
                        <a:ext cx="193675" cy="269875"/>
                      </a:xfrm>
                      <a:prstGeom prst="rect">
                        <a:avLst/>
                      </a:prstGeom>
                      <a:solidFill>
                        <a:srgbClr val="E6B9B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910903"/>
              </p:ext>
            </p:extLst>
          </p:nvPr>
        </p:nvGraphicFramePr>
        <p:xfrm>
          <a:off x="1260475" y="2935288"/>
          <a:ext cx="17938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2"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935288"/>
                        <a:ext cx="179388" cy="268287"/>
                      </a:xfrm>
                      <a:prstGeom prst="rect">
                        <a:avLst/>
                      </a:prstGeom>
                      <a:solidFill>
                        <a:srgbClr val="E6B9B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34"/>
          <a:stretch/>
        </p:blipFill>
        <p:spPr bwMode="auto">
          <a:xfrm>
            <a:off x="5586413" y="2050107"/>
            <a:ext cx="3474960" cy="41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394359"/>
              </p:ext>
            </p:extLst>
          </p:nvPr>
        </p:nvGraphicFramePr>
        <p:xfrm>
          <a:off x="6284913" y="4276725"/>
          <a:ext cx="7016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3" name="Equation" r:id="rId9" imgW="596880" imgH="241200" progId="Equation.DSMT4">
                  <p:embed/>
                </p:oleObj>
              </mc:Choice>
              <mc:Fallback>
                <p:oleObj name="Equation" r:id="rId9" imgW="59688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4276725"/>
                        <a:ext cx="701675" cy="284163"/>
                      </a:xfrm>
                      <a:prstGeom prst="rect">
                        <a:avLst/>
                      </a:prstGeom>
                      <a:solidFill>
                        <a:srgbClr val="E6B9B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588167"/>
              </p:ext>
            </p:extLst>
          </p:nvPr>
        </p:nvGraphicFramePr>
        <p:xfrm>
          <a:off x="6208713" y="3065463"/>
          <a:ext cx="701675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4" name="Equation" r:id="rId11" imgW="596880" imgH="228600" progId="Equation.DSMT4">
                  <p:embed/>
                </p:oleObj>
              </mc:Choice>
              <mc:Fallback>
                <p:oleObj name="Equation" r:id="rId11" imgW="596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713" y="3065463"/>
                        <a:ext cx="701675" cy="268287"/>
                      </a:xfrm>
                      <a:prstGeom prst="rect">
                        <a:avLst/>
                      </a:prstGeom>
                      <a:solidFill>
                        <a:srgbClr val="E6B9B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72793"/>
              </p:ext>
            </p:extLst>
          </p:nvPr>
        </p:nvGraphicFramePr>
        <p:xfrm>
          <a:off x="646113" y="5257800"/>
          <a:ext cx="149225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5" name="Equation" r:id="rId13" imgW="126720" imgH="139680" progId="Equation.DSMT4">
                  <p:embed/>
                </p:oleObj>
              </mc:Choice>
              <mc:Fallback>
                <p:oleObj name="Equation" r:id="rId13" imgW="126720" imgH="139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5257800"/>
                        <a:ext cx="149225" cy="165100"/>
                      </a:xfrm>
                      <a:prstGeom prst="rect">
                        <a:avLst/>
                      </a:prstGeom>
                      <a:solidFill>
                        <a:srgbClr val="E6B9B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5.1 (sol)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198" y="839602"/>
            <a:ext cx="203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(5.1) solution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5.1 (sol)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199" y="813872"/>
            <a:ext cx="8081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(5.1 HC) Design a handcrafted </a:t>
            </a:r>
            <a:r>
              <a:rPr lang="en-US" dirty="0" err="1" smtClean="0"/>
              <a:t>backstepping</a:t>
            </a:r>
            <a:r>
              <a:rPr lang="en-US" dirty="0" smtClean="0"/>
              <a:t> controller for Marquez problem 5.1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198758"/>
              </p:ext>
            </p:extLst>
          </p:nvPr>
        </p:nvGraphicFramePr>
        <p:xfrm>
          <a:off x="552202" y="1068666"/>
          <a:ext cx="22367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63" name="Equation" r:id="rId3" imgW="1434960" imgH="406080" progId="Equation.DSMT4">
                  <p:embed/>
                </p:oleObj>
              </mc:Choice>
              <mc:Fallback>
                <p:oleObj name="Equation" r:id="rId3" imgW="14349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202" y="1068666"/>
                        <a:ext cx="2236787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622953"/>
              </p:ext>
            </p:extLst>
          </p:nvPr>
        </p:nvGraphicFramePr>
        <p:xfrm>
          <a:off x="540327" y="2071872"/>
          <a:ext cx="77057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64" name="Equation" r:id="rId5" imgW="4940280" imgH="228600" progId="Equation.DSMT4">
                  <p:embed/>
                </p:oleObj>
              </mc:Choice>
              <mc:Fallback>
                <p:oleObj name="Equation" r:id="rId5" imgW="4940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27" y="2071872"/>
                        <a:ext cx="77057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208804"/>
              </p:ext>
            </p:extLst>
          </p:nvPr>
        </p:nvGraphicFramePr>
        <p:xfrm>
          <a:off x="765959" y="2441842"/>
          <a:ext cx="33083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65" name="Equation" r:id="rId7" imgW="2120760" imgH="253800" progId="Equation.DSMT4">
                  <p:embed/>
                </p:oleObj>
              </mc:Choice>
              <mc:Fallback>
                <p:oleObj name="Equation" r:id="rId7" imgW="2120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59" y="2441842"/>
                        <a:ext cx="33083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140603"/>
              </p:ext>
            </p:extLst>
          </p:nvPr>
        </p:nvGraphicFramePr>
        <p:xfrm>
          <a:off x="4934196" y="2449037"/>
          <a:ext cx="13081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66" name="Equation" r:id="rId9" imgW="838080" imgH="228600" progId="Equation.DSMT4">
                  <p:embed/>
                </p:oleObj>
              </mc:Choice>
              <mc:Fallback>
                <p:oleObj name="Equation" r:id="rId9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196" y="2449037"/>
                        <a:ext cx="1308100" cy="3571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391661"/>
              </p:ext>
            </p:extLst>
          </p:nvPr>
        </p:nvGraphicFramePr>
        <p:xfrm>
          <a:off x="457200" y="3110182"/>
          <a:ext cx="72088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67" name="Equation" r:id="rId11" imgW="4622760" imgH="253800" progId="Equation.DSMT4">
                  <p:embed/>
                </p:oleObj>
              </mc:Choice>
              <mc:Fallback>
                <p:oleObj name="Equation" r:id="rId11" imgW="4622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10182"/>
                        <a:ext cx="72088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360435"/>
              </p:ext>
            </p:extLst>
          </p:nvPr>
        </p:nvGraphicFramePr>
        <p:xfrm>
          <a:off x="4218563" y="5203309"/>
          <a:ext cx="4873625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68" name="Equation" r:id="rId13" imgW="3124080" imgH="990360" progId="Equation.DSMT4">
                  <p:embed/>
                </p:oleObj>
              </mc:Choice>
              <mc:Fallback>
                <p:oleObj name="Equation" r:id="rId13" imgW="31240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563" y="5203309"/>
                        <a:ext cx="4873625" cy="15478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57198" y="1750043"/>
            <a:ext cx="8342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Inject a control term and following error into top equation (one without control input)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277939" y="2559130"/>
            <a:ext cx="484066" cy="225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4382" y="3505054"/>
            <a:ext cx="8342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Lyapunov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00791" y="2812100"/>
            <a:ext cx="8342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Find error dynamics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593278" y="3505054"/>
            <a:ext cx="341415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Could design part of u at this point</a:t>
            </a:r>
          </a:p>
          <a:p>
            <a:r>
              <a:rPr lang="en-US" dirty="0" smtClean="0"/>
              <a:t>(we will wait until later here)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49649"/>
              </p:ext>
            </p:extLst>
          </p:nvPr>
        </p:nvGraphicFramePr>
        <p:xfrm>
          <a:off x="344382" y="3874386"/>
          <a:ext cx="4792663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69" name="Equation" r:id="rId15" imgW="3073320" imgH="1295280" progId="Equation.DSMT4">
                  <p:embed/>
                </p:oleObj>
              </mc:Choice>
              <mc:Fallback>
                <p:oleObj name="Equation" r:id="rId15" imgW="307332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82" y="3874386"/>
                        <a:ext cx="4792663" cy="202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6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04317"/>
              </p:ext>
            </p:extLst>
          </p:nvPr>
        </p:nvGraphicFramePr>
        <p:xfrm>
          <a:off x="686129" y="2006014"/>
          <a:ext cx="7802563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8" name="Equation" r:id="rId3" imgW="5003640" imgH="787320" progId="Equation.DSMT4">
                  <p:embed/>
                </p:oleObj>
              </mc:Choice>
              <mc:Fallback>
                <p:oleObj name="Equation" r:id="rId3" imgW="5003640" imgH="7873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29" y="2006014"/>
                        <a:ext cx="7802563" cy="123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852549" y="3530609"/>
            <a:ext cx="381198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Same as previous </a:t>
            </a:r>
            <a:r>
              <a:rPr lang="en-US" dirty="0" err="1" smtClean="0"/>
              <a:t>backstepping</a:t>
            </a:r>
            <a:r>
              <a:rPr lang="en-US" dirty="0" smtClean="0"/>
              <a:t> result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9" y="1300747"/>
            <a:ext cx="7760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(5.1 HC) Design a handcrafted </a:t>
            </a:r>
            <a:r>
              <a:rPr lang="en-US" dirty="0" err="1" smtClean="0"/>
              <a:t>backstepping</a:t>
            </a:r>
            <a:r>
              <a:rPr lang="en-US" dirty="0" smtClean="0"/>
              <a:t> controller for Marquez problem 5.1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5.1 (sol)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54432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 Using feed-forward, what should be canceled?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296149"/>
              </p:ext>
            </p:extLst>
          </p:nvPr>
        </p:nvGraphicFramePr>
        <p:xfrm>
          <a:off x="762000" y="1447800"/>
          <a:ext cx="5305425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47" name="Equation" r:id="rId3" imgW="2412720" imgH="1892160" progId="Equation.DSMT4">
                  <p:embed/>
                </p:oleObj>
              </mc:Choice>
              <mc:Fallback>
                <p:oleObj name="Equation" r:id="rId3" imgW="2412720" imgH="1892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5305425" cy="416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66" y="1055130"/>
            <a:ext cx="2636126" cy="20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43" y="1055132"/>
            <a:ext cx="2681025" cy="210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05" y="4508015"/>
            <a:ext cx="2622126" cy="208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31" y="4508016"/>
            <a:ext cx="2695784" cy="208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038519"/>
              </p:ext>
            </p:extLst>
          </p:nvPr>
        </p:nvGraphicFramePr>
        <p:xfrm>
          <a:off x="4089819" y="1245469"/>
          <a:ext cx="162877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48" name="Equation" r:id="rId9" imgW="1180800" imgH="215640" progId="Equation.DSMT4">
                  <p:embed/>
                </p:oleObj>
              </mc:Choice>
              <mc:Fallback>
                <p:oleObj name="Equation" r:id="rId9" imgW="1180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819" y="1245469"/>
                        <a:ext cx="1628775" cy="2968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620945"/>
              </p:ext>
            </p:extLst>
          </p:nvPr>
        </p:nvGraphicFramePr>
        <p:xfrm>
          <a:off x="6558248" y="2334728"/>
          <a:ext cx="1828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49" name="Equation" r:id="rId11" imgW="1828800" imgH="545760" progId="Equation.DSMT4">
                  <p:embed/>
                </p:oleObj>
              </mc:Choice>
              <mc:Fallback>
                <p:oleObj name="Equation" r:id="rId11" imgW="18288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248" y="2334728"/>
                        <a:ext cx="1828800" cy="546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114057"/>
              </p:ext>
            </p:extLst>
          </p:nvPr>
        </p:nvGraphicFramePr>
        <p:xfrm>
          <a:off x="4261229" y="4698564"/>
          <a:ext cx="11731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50" name="Equation" r:id="rId13" imgW="850680" imgH="215640" progId="Equation.DSMT4">
                  <p:embed/>
                </p:oleObj>
              </mc:Choice>
              <mc:Fallback>
                <p:oleObj name="Equation" r:id="rId13" imgW="850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229" y="4698564"/>
                        <a:ext cx="1173163" cy="2968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26831"/>
              </p:ext>
            </p:extLst>
          </p:nvPr>
        </p:nvGraphicFramePr>
        <p:xfrm>
          <a:off x="6929438" y="4699000"/>
          <a:ext cx="1511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51" name="Equation" r:id="rId15" imgW="1511280" imgH="545760" progId="Equation.DSMT4">
                  <p:embed/>
                </p:oleObj>
              </mc:Choice>
              <mc:Fallback>
                <p:oleObj name="Equation" r:id="rId15" imgW="15112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699000"/>
                        <a:ext cx="1511300" cy="546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72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5.1 (sol)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092294"/>
              </p:ext>
            </p:extLst>
          </p:nvPr>
        </p:nvGraphicFramePr>
        <p:xfrm>
          <a:off x="760020" y="1626745"/>
          <a:ext cx="1922681" cy="65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26" name="Equation" r:id="rId3" imgW="1333440" imgH="457200" progId="Equation.DSMT4">
                  <p:embed/>
                </p:oleObj>
              </mc:Choice>
              <mc:Fallback>
                <p:oleObj name="Equation" r:id="rId3" imgW="1333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020" y="1626745"/>
                        <a:ext cx="1922681" cy="659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1891" y="980414"/>
            <a:ext cx="821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a controller (without using </a:t>
            </a:r>
            <a:r>
              <a:rPr lang="en-US" dirty="0" err="1" smtClean="0"/>
              <a:t>backstepping</a:t>
            </a:r>
            <a:r>
              <a:rPr lang="en-US" dirty="0" smtClean="0"/>
              <a:t>) to stabilize the origin of the  following system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83152"/>
              </p:ext>
            </p:extLst>
          </p:nvPr>
        </p:nvGraphicFramePr>
        <p:xfrm>
          <a:off x="660990" y="2548753"/>
          <a:ext cx="4947544" cy="3468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27" name="Equation" r:id="rId5" imgW="3238200" imgH="2273040" progId="Equation.DSMT4">
                  <p:embed/>
                </p:oleObj>
              </mc:Choice>
              <mc:Fallback>
                <p:oleObj name="Equation" r:id="rId5" imgW="3238200" imgH="227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990" y="2548753"/>
                        <a:ext cx="4947544" cy="3468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6884" y="672637"/>
            <a:ext cx="118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5.1.b) </a:t>
            </a:r>
            <a:r>
              <a:rPr lang="en-US" sz="1400" dirty="0" err="1" smtClean="0"/>
              <a:t>Src:TCB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06982" y="1470082"/>
            <a:ext cx="2890032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Only have 1 input and two states, may not be able to solve this control problem in general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43878" y="1839414"/>
            <a:ext cx="1163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480975"/>
              </p:ext>
            </p:extLst>
          </p:nvPr>
        </p:nvGraphicFramePr>
        <p:xfrm>
          <a:off x="3271043" y="5744812"/>
          <a:ext cx="26019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28" name="Equation" r:id="rId7" imgW="1701720" imgH="228600" progId="Equation.DSMT4">
                  <p:embed/>
                </p:oleObj>
              </mc:Choice>
              <mc:Fallback>
                <p:oleObj name="Equation" r:id="rId7" imgW="1701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043" y="5744812"/>
                        <a:ext cx="26019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1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167338"/>
              </p:ext>
            </p:extLst>
          </p:nvPr>
        </p:nvGraphicFramePr>
        <p:xfrm>
          <a:off x="660990" y="1385372"/>
          <a:ext cx="1922681" cy="65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39" name="Equation" r:id="rId3" imgW="1333440" imgH="457200" progId="Equation.DSMT4">
                  <p:embed/>
                </p:oleObj>
              </mc:Choice>
              <mc:Fallback>
                <p:oleObj name="Equation" r:id="rId3" imgW="1333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0990" y="1385372"/>
                        <a:ext cx="1922681" cy="659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1891" y="980414"/>
            <a:ext cx="821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a controller (using </a:t>
            </a:r>
            <a:r>
              <a:rPr lang="en-US" dirty="0" err="1" smtClean="0"/>
              <a:t>backstepping</a:t>
            </a:r>
            <a:r>
              <a:rPr lang="en-US" dirty="0" smtClean="0"/>
              <a:t>) to stabilize the origin of the following system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5.1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13513"/>
              </p:ext>
            </p:extLst>
          </p:nvPr>
        </p:nvGraphicFramePr>
        <p:xfrm>
          <a:off x="582613" y="2432050"/>
          <a:ext cx="6113462" cy="315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0" name="Equation" r:id="rId5" imgW="3225600" imgH="1854000" progId="Equation.DSMT4">
                  <p:embed/>
                </p:oleObj>
              </mc:Choice>
              <mc:Fallback>
                <p:oleObj name="Equation" r:id="rId5" imgW="3225600" imgH="18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2432050"/>
                        <a:ext cx="6113462" cy="315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6884" y="672637"/>
            <a:ext cx="1170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5.1.c) </a:t>
            </a:r>
            <a:r>
              <a:rPr lang="en-US" sz="1400" dirty="0" err="1" smtClean="0"/>
              <a:t>Src:TCB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4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05037"/>
              </p:ext>
            </p:extLst>
          </p:nvPr>
        </p:nvGraphicFramePr>
        <p:xfrm>
          <a:off x="660990" y="1385372"/>
          <a:ext cx="1922681" cy="65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0" name="Equation" r:id="rId3" imgW="1333440" imgH="457200" progId="Equation.DSMT4">
                  <p:embed/>
                </p:oleObj>
              </mc:Choice>
              <mc:Fallback>
                <p:oleObj name="Equation" r:id="rId3" imgW="1333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0990" y="1385372"/>
                        <a:ext cx="1922681" cy="659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1891" y="980414"/>
            <a:ext cx="821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a controller using </a:t>
            </a:r>
            <a:r>
              <a:rPr lang="en-US" dirty="0" err="1" smtClean="0"/>
              <a:t>backstepping</a:t>
            </a:r>
            <a:r>
              <a:rPr lang="en-US" dirty="0" smtClean="0"/>
              <a:t> to stabilize the origin of the following system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5.1 (sol)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552981"/>
              </p:ext>
            </p:extLst>
          </p:nvPr>
        </p:nvGraphicFramePr>
        <p:xfrm>
          <a:off x="563254" y="2282014"/>
          <a:ext cx="8255000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1" name="Equation" r:id="rId5" imgW="4356000" imgH="1663560" progId="Equation.DSMT4">
                  <p:embed/>
                </p:oleObj>
              </mc:Choice>
              <mc:Fallback>
                <p:oleObj name="Equation" r:id="rId5" imgW="435600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54" y="2282014"/>
                        <a:ext cx="8255000" cy="282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436931"/>
            <a:ext cx="289003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 all signals remain bounded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6884" y="672637"/>
            <a:ext cx="1170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5.1.c) </a:t>
            </a:r>
            <a:r>
              <a:rPr lang="en-US" sz="1400" dirty="0" err="1" smtClean="0"/>
              <a:t>Src:TCB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2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121" y="1348859"/>
            <a:ext cx="7546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Problems </a:t>
            </a:r>
            <a:r>
              <a:rPr lang="en-US" dirty="0" smtClean="0"/>
              <a:t>5.2, Also solve 5.2 using a handcrafted </a:t>
            </a:r>
            <a:r>
              <a:rPr lang="en-US" dirty="0" err="1" smtClean="0"/>
              <a:t>backstepping</a:t>
            </a:r>
            <a:r>
              <a:rPr lang="en-US" dirty="0" smtClean="0"/>
              <a:t> solution, 5.3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016040"/>
            <a:ext cx="415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Prey-Predator System (normalized system)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61324"/>
              </p:ext>
            </p:extLst>
          </p:nvPr>
        </p:nvGraphicFramePr>
        <p:xfrm>
          <a:off x="5670137" y="29210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137" y="29210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11873"/>
              </p:ext>
            </p:extLst>
          </p:nvPr>
        </p:nvGraphicFramePr>
        <p:xfrm>
          <a:off x="640278" y="1378982"/>
          <a:ext cx="2906712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10" name="Equation" r:id="rId5" imgW="1473120" imgH="685800" progId="Equation.DSMT4">
                  <p:embed/>
                </p:oleObj>
              </mc:Choice>
              <mc:Fallback>
                <p:oleObj name="Equation" r:id="rId5" imgW="14731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78" y="1378982"/>
                        <a:ext cx="2906712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7" cstate="print"/>
          <a:srcRect r="11950" b="13433"/>
          <a:stretch>
            <a:fillRect/>
          </a:stretch>
        </p:blipFill>
        <p:spPr bwMode="auto">
          <a:xfrm>
            <a:off x="304799" y="2704213"/>
            <a:ext cx="4487061" cy="371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3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523873"/>
              </p:ext>
            </p:extLst>
          </p:nvPr>
        </p:nvGraphicFramePr>
        <p:xfrm>
          <a:off x="4958937" y="3210588"/>
          <a:ext cx="2906713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11" name="Equation" r:id="rId8" imgW="1473120" imgH="685800" progId="Equation.DSMT4">
                  <p:embed/>
                </p:oleObj>
              </mc:Choice>
              <mc:Fallback>
                <p:oleObj name="Equation" r:id="rId8" imgW="14731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937" y="3210588"/>
                        <a:ext cx="2906713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58937" y="2438400"/>
            <a:ext cx="3370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population of prey to zero</a:t>
            </a:r>
          </a:p>
          <a:p>
            <a:r>
              <a:rPr lang="en-US" dirty="0" smtClean="0"/>
              <a:t>by +/- predators (a=1, b=0.5)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11337" y="2057400"/>
            <a:ext cx="76174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Find u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2916377" y="1450221"/>
            <a:ext cx="2175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Prey dynamics</a:t>
            </a:r>
          </a:p>
          <a:p>
            <a:endParaRPr lang="en-US" dirty="0"/>
          </a:p>
          <a:p>
            <a:r>
              <a:rPr lang="en-US" dirty="0" smtClean="0"/>
              <a:t>Predator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5.2 (sol)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1138238"/>
            <a:ext cx="68865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" y="2957513"/>
            <a:ext cx="66579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4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5.2 (sol)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15" b="62503"/>
          <a:stretch/>
        </p:blipFill>
        <p:spPr bwMode="auto">
          <a:xfrm>
            <a:off x="457200" y="1138237"/>
            <a:ext cx="2381693" cy="7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213097"/>
              </p:ext>
            </p:extLst>
          </p:nvPr>
        </p:nvGraphicFramePr>
        <p:xfrm>
          <a:off x="1198563" y="2195107"/>
          <a:ext cx="3797300" cy="39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67" name="Equation" r:id="rId4" imgW="2044440" imgH="2400120" progId="Equation.DSMT4">
                  <p:embed/>
                </p:oleObj>
              </mc:Choice>
              <mc:Fallback>
                <p:oleObj name="Equation" r:id="rId4" imgW="2044440" imgH="240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2195107"/>
                        <a:ext cx="3797300" cy="3992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35352"/>
              </p:ext>
            </p:extLst>
          </p:nvPr>
        </p:nvGraphicFramePr>
        <p:xfrm>
          <a:off x="1416196" y="1141761"/>
          <a:ext cx="1215607" cy="85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68" name="Equation" r:id="rId6" imgW="990360" imgH="698400" progId="Equation.DSMT4">
                  <p:embed/>
                </p:oleObj>
              </mc:Choice>
              <mc:Fallback>
                <p:oleObj name="Equation" r:id="rId6" imgW="99036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6196" y="1141761"/>
                        <a:ext cx="1215607" cy="857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5.2 (sol)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15" b="62503"/>
          <a:stretch/>
        </p:blipFill>
        <p:spPr bwMode="auto">
          <a:xfrm>
            <a:off x="457200" y="1138237"/>
            <a:ext cx="2381693" cy="7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390440"/>
              </p:ext>
            </p:extLst>
          </p:nvPr>
        </p:nvGraphicFramePr>
        <p:xfrm>
          <a:off x="563083" y="1852550"/>
          <a:ext cx="5911580" cy="47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3" name="Equation" r:id="rId4" imgW="3403440" imgH="3047760" progId="Equation.DSMT4">
                  <p:embed/>
                </p:oleObj>
              </mc:Choice>
              <mc:Fallback>
                <p:oleObj name="Equation" r:id="rId4" imgW="3403440" imgH="3047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3" y="1852550"/>
                        <a:ext cx="5911580" cy="4738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706270"/>
              </p:ext>
            </p:extLst>
          </p:nvPr>
        </p:nvGraphicFramePr>
        <p:xfrm>
          <a:off x="3876675" y="1047750"/>
          <a:ext cx="48101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4" name="Equation" r:id="rId6" imgW="2590560" imgH="444240" progId="Equation.DSMT4">
                  <p:embed/>
                </p:oleObj>
              </mc:Choice>
              <mc:Fallback>
                <p:oleObj name="Equation" r:id="rId6" imgW="259056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1047750"/>
                        <a:ext cx="4810125" cy="739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9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69210"/>
              </p:ext>
            </p:extLst>
          </p:nvPr>
        </p:nvGraphicFramePr>
        <p:xfrm>
          <a:off x="631825" y="2903538"/>
          <a:ext cx="6424613" cy="351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3" name="Equation" r:id="rId3" imgW="3213000" imgH="1968480" progId="Equation.DSMT4">
                  <p:embed/>
                </p:oleObj>
              </mc:Choice>
              <mc:Fallback>
                <p:oleObj name="Equation" r:id="rId3" imgW="3213000" imgH="1968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2903538"/>
                        <a:ext cx="6424613" cy="3516312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flipH="1">
            <a:off x="174325" y="209121"/>
            <a:ext cx="335567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6 (Handcrafted </a:t>
            </a:r>
            <a:r>
              <a:rPr lang="en-US" dirty="0" err="1" smtClean="0"/>
              <a:t>Backstepping</a:t>
            </a:r>
            <a:r>
              <a:rPr lang="en-US" dirty="0" smtClean="0"/>
              <a:t>) -cont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495843"/>
              </p:ext>
            </p:extLst>
          </p:nvPr>
        </p:nvGraphicFramePr>
        <p:xfrm>
          <a:off x="4014899" y="209121"/>
          <a:ext cx="48101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4" name="Equation" r:id="rId5" imgW="2590800" imgH="444500" progId="Equation.DSMT4">
                  <p:embed/>
                </p:oleObj>
              </mc:Choice>
              <mc:Fallback>
                <p:oleObj name="Equation" r:id="rId5" imgW="25908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899" y="209121"/>
                        <a:ext cx="4810125" cy="739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087778"/>
              </p:ext>
            </p:extLst>
          </p:nvPr>
        </p:nvGraphicFramePr>
        <p:xfrm>
          <a:off x="3871913" y="1055245"/>
          <a:ext cx="4052887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5" name="Equation" r:id="rId7" imgW="2082600" imgH="952200" progId="Equation.DSMT4">
                  <p:embed/>
                </p:oleObj>
              </mc:Choice>
              <mc:Fallback>
                <p:oleObj name="Equation" r:id="rId7" imgW="2082600" imgH="952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3" y="1055245"/>
                        <a:ext cx="4052887" cy="16589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2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665213"/>
              </p:ext>
            </p:extLst>
          </p:nvPr>
        </p:nvGraphicFramePr>
        <p:xfrm>
          <a:off x="233363" y="2803525"/>
          <a:ext cx="8150225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5" name="Equation" r:id="rId3" imgW="4876560" imgH="2336760" progId="Equation.DSMT4">
                  <p:embed/>
                </p:oleObj>
              </mc:Choice>
              <mc:Fallback>
                <p:oleObj name="Equation" r:id="rId3" imgW="4876560" imgH="2336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2803525"/>
                        <a:ext cx="8150225" cy="38703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5520907" y="596571"/>
          <a:ext cx="16383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6" name="Equation" r:id="rId5" imgW="749160" imgH="520560" progId="Equation.DSMT4">
                  <p:embed/>
                </p:oleObj>
              </mc:Choice>
              <mc:Fallback>
                <p:oleObj name="Equation" r:id="rId5" imgW="7491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907" y="596571"/>
                        <a:ext cx="1638300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3880781" y="250494"/>
          <a:ext cx="33004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7" name="Equation" r:id="rId7" imgW="1777680" imgH="215640" progId="Equation.DSMT4">
                  <p:embed/>
                </p:oleObj>
              </mc:Choice>
              <mc:Fallback>
                <p:oleObj name="Equation" r:id="rId7" imgW="1777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781" y="250494"/>
                        <a:ext cx="3300412" cy="358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953961"/>
              </p:ext>
            </p:extLst>
          </p:nvPr>
        </p:nvGraphicFramePr>
        <p:xfrm>
          <a:off x="877888" y="904875"/>
          <a:ext cx="34829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8" name="Equation" r:id="rId9" imgW="1790640" imgH="482400" progId="Equation.DSMT4">
                  <p:embed/>
                </p:oleObj>
              </mc:Choice>
              <mc:Fallback>
                <p:oleObj name="Equation" r:id="rId9" imgW="1790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904875"/>
                        <a:ext cx="3482975" cy="841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720211"/>
              </p:ext>
            </p:extLst>
          </p:nvPr>
        </p:nvGraphicFramePr>
        <p:xfrm>
          <a:off x="1398588" y="1812925"/>
          <a:ext cx="63738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9" name="Equation" r:id="rId11" imgW="3187440" imgH="507960" progId="Equation.DSMT4">
                  <p:embed/>
                </p:oleObj>
              </mc:Choice>
              <mc:Fallback>
                <p:oleObj name="Equation" r:id="rId11" imgW="3187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1812925"/>
                        <a:ext cx="6373812" cy="906463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202900" y="161496"/>
            <a:ext cx="335567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Solution to Example 6 (Handcrafted </a:t>
            </a:r>
            <a:r>
              <a:rPr lang="en-US" dirty="0" err="1" smtClean="0"/>
              <a:t>Backstepping</a:t>
            </a:r>
            <a:r>
              <a:rPr lang="en-US" dirty="0" smtClean="0"/>
              <a:t>) -cont</a:t>
            </a:r>
            <a:endParaRPr lang="en-US" dirty="0"/>
          </a:p>
        </p:txBody>
      </p:sp>
      <p:sp>
        <p:nvSpPr>
          <p:cNvPr id="14" name="Smiley Face 13"/>
          <p:cNvSpPr/>
          <p:nvPr/>
        </p:nvSpPr>
        <p:spPr>
          <a:xfrm>
            <a:off x="8410575" y="6276975"/>
            <a:ext cx="285750" cy="314325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18" y="4203176"/>
            <a:ext cx="2651099" cy="206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6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1" y="4203176"/>
            <a:ext cx="2607607" cy="206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85800"/>
            <a:ext cx="54432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 Using feed-forward, what should be canceled?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702247"/>
              </p:ext>
            </p:extLst>
          </p:nvPr>
        </p:nvGraphicFramePr>
        <p:xfrm>
          <a:off x="518796" y="1472561"/>
          <a:ext cx="5305425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3" name="Equation" r:id="rId5" imgW="2412720" imgH="1231560" progId="Equation.DSMT4">
                  <p:embed/>
                </p:oleObj>
              </mc:Choice>
              <mc:Fallback>
                <p:oleObj name="Equation" r:id="rId5" imgW="2412720" imgH="1231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6" y="1472561"/>
                        <a:ext cx="5305425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1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45" y="1164701"/>
            <a:ext cx="2679627" cy="212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159907"/>
            <a:ext cx="2620370" cy="212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657797"/>
              </p:ext>
            </p:extLst>
          </p:nvPr>
        </p:nvGraphicFramePr>
        <p:xfrm>
          <a:off x="4050210" y="2543901"/>
          <a:ext cx="16637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4" name="Equation" r:id="rId9" imgW="1206360" imgH="215640" progId="Equation.DSMT4">
                  <p:embed/>
                </p:oleObj>
              </mc:Choice>
              <mc:Fallback>
                <p:oleObj name="Equation" r:id="rId9" imgW="120636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210" y="2543901"/>
                        <a:ext cx="1663700" cy="2968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65668"/>
              </p:ext>
            </p:extLst>
          </p:nvPr>
        </p:nvGraphicFramePr>
        <p:xfrm>
          <a:off x="6604958" y="1481774"/>
          <a:ext cx="1854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5" name="Equation" r:id="rId11" imgW="1854000" imgH="545760" progId="Equation.DSMT4">
                  <p:embed/>
                </p:oleObj>
              </mc:Choice>
              <mc:Fallback>
                <p:oleObj name="Equation" r:id="rId11" imgW="1854000" imgH="545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958" y="1481774"/>
                        <a:ext cx="1854200" cy="546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679663"/>
              </p:ext>
            </p:extLst>
          </p:nvPr>
        </p:nvGraphicFramePr>
        <p:xfrm>
          <a:off x="1614488" y="5581650"/>
          <a:ext cx="11731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6" name="Equation" r:id="rId13" imgW="850680" imgH="215640" progId="Equation.DSMT4">
                  <p:embed/>
                </p:oleObj>
              </mc:Choice>
              <mc:Fallback>
                <p:oleObj name="Equation" r:id="rId13" imgW="850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5581650"/>
                        <a:ext cx="1173162" cy="2968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742565"/>
              </p:ext>
            </p:extLst>
          </p:nvPr>
        </p:nvGraphicFramePr>
        <p:xfrm>
          <a:off x="3894138" y="4367213"/>
          <a:ext cx="1536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7" name="Equation" r:id="rId15" imgW="1536480" imgH="545760" progId="Equation.DSMT4">
                  <p:embed/>
                </p:oleObj>
              </mc:Choice>
              <mc:Fallback>
                <p:oleObj name="Equation" r:id="rId15" imgW="15364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4367213"/>
                        <a:ext cx="1536700" cy="546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5.2 (sol)</a:t>
            </a:r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8" y="1417638"/>
            <a:ext cx="7916694" cy="358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0329" y="5348178"/>
            <a:ext cx="1807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5390706" y="4572000"/>
            <a:ext cx="0" cy="776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41288" y="1633081"/>
            <a:ext cx="121388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Errors</a:t>
            </a:r>
          </a:p>
          <a:p>
            <a:r>
              <a:rPr lang="en-US" sz="1400" dirty="0" err="1" smtClean="0"/>
              <a:t>Cai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=x3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84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752" y="902932"/>
            <a:ext cx="363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 to the Predator Prey System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5.2 (sol)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534818"/>
              </p:ext>
            </p:extLst>
          </p:nvPr>
        </p:nvGraphicFramePr>
        <p:xfrm>
          <a:off x="457200" y="1272264"/>
          <a:ext cx="2098350" cy="125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8" name="Equation" r:id="rId3" imgW="1396800" imgH="838080" progId="Equation.DSMT4">
                  <p:embed/>
                </p:oleObj>
              </mc:Choice>
              <mc:Fallback>
                <p:oleObj name="Equation" r:id="rId3" imgW="1396800" imgH="838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2264"/>
                        <a:ext cx="2098350" cy="1258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077238"/>
              </p:ext>
            </p:extLst>
          </p:nvPr>
        </p:nvGraphicFramePr>
        <p:xfrm>
          <a:off x="457200" y="2574629"/>
          <a:ext cx="421640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9" name="Equation" r:id="rId5" imgW="2806560" imgH="1066680" progId="Equation.DSMT4">
                  <p:embed/>
                </p:oleObj>
              </mc:Choice>
              <mc:Fallback>
                <p:oleObj name="Equation" r:id="rId5" imgW="2806560" imgH="10666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74629"/>
                        <a:ext cx="4216400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331181"/>
              </p:ext>
            </p:extLst>
          </p:nvPr>
        </p:nvGraphicFramePr>
        <p:xfrm>
          <a:off x="457200" y="4206841"/>
          <a:ext cx="4797425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0" name="Equation" r:id="rId7" imgW="3492360" imgH="1054080" progId="Equation.DSMT4">
                  <p:embed/>
                </p:oleObj>
              </mc:Choice>
              <mc:Fallback>
                <p:oleObj name="Equation" r:id="rId7" imgW="3492360" imgH="1054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06841"/>
                        <a:ext cx="4797425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077578"/>
              </p:ext>
            </p:extLst>
          </p:nvPr>
        </p:nvGraphicFramePr>
        <p:xfrm>
          <a:off x="438868" y="5694954"/>
          <a:ext cx="448151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1" name="Equation" r:id="rId9" imgW="3263760" imgH="787320" progId="Equation.DSMT4">
                  <p:embed/>
                </p:oleObj>
              </mc:Choice>
              <mc:Fallback>
                <p:oleObj name="Equation" r:id="rId9" imgW="3263760" imgH="787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68" y="5694954"/>
                        <a:ext cx="4481513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9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752" y="902932"/>
            <a:ext cx="363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 to the Predator Prey System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5.2 (sol)</a:t>
            </a:r>
            <a:endParaRPr lang="en-US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5" y="1203309"/>
            <a:ext cx="4466781" cy="361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57" y="3791643"/>
            <a:ext cx="4077324" cy="287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179674" y="4242389"/>
            <a:ext cx="255182" cy="27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>
            <a:off x="2434856" y="4380613"/>
            <a:ext cx="2488018" cy="7123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94062" y="1609061"/>
            <a:ext cx="9136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=10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141570"/>
              </p:ext>
            </p:extLst>
          </p:nvPr>
        </p:nvGraphicFramePr>
        <p:xfrm>
          <a:off x="190832" y="4843134"/>
          <a:ext cx="4640262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2" name="Equation" r:id="rId5" imgW="3377880" imgH="1244520" progId="Equation.DSMT4">
                  <p:embed/>
                </p:oleObj>
              </mc:Choice>
              <mc:Fallback>
                <p:oleObj name="Equation" r:id="rId5" imgW="3377880" imgH="1244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32" y="4843134"/>
                        <a:ext cx="4640262" cy="17065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1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895744"/>
            <a:ext cx="7546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Solve Problems 5.4 using a handcrafted </a:t>
            </a:r>
            <a:r>
              <a:rPr lang="en-US" dirty="0" err="1" smtClean="0"/>
              <a:t>backstepping</a:t>
            </a:r>
            <a:r>
              <a:rPr lang="en-US" dirty="0" smtClean="0"/>
              <a:t> solution, simulate using Simulink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53113"/>
              </p:ext>
            </p:extLst>
          </p:nvPr>
        </p:nvGraphicFramePr>
        <p:xfrm>
          <a:off x="595422" y="1542075"/>
          <a:ext cx="1881341" cy="886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95" name="Equation" r:id="rId3" imgW="1130040" imgH="533160" progId="Equation.DSMT4">
                  <p:embed/>
                </p:oleObj>
              </mc:Choice>
              <mc:Fallback>
                <p:oleObj name="Equation" r:id="rId3" imgW="113004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22" y="1542075"/>
                        <a:ext cx="1881341" cy="886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845460"/>
              </p:ext>
            </p:extLst>
          </p:nvPr>
        </p:nvGraphicFramePr>
        <p:xfrm>
          <a:off x="457200" y="5974142"/>
          <a:ext cx="16621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96" name="Equation" r:id="rId5" imgW="1091880" imgH="482400" progId="Equation.DSMT4">
                  <p:embed/>
                </p:oleObj>
              </mc:Choice>
              <mc:Fallback>
                <p:oleObj name="Equation" r:id="rId5" imgW="10918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974142"/>
                        <a:ext cx="1662112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0472" y="5620807"/>
            <a:ext cx="7546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Solve 5.5 using a handcrafted </a:t>
            </a:r>
            <a:r>
              <a:rPr lang="en-US" dirty="0" err="1" smtClean="0"/>
              <a:t>backstepping</a:t>
            </a:r>
            <a:r>
              <a:rPr lang="en-US" dirty="0" smtClean="0"/>
              <a:t> solution</a:t>
            </a:r>
            <a:endParaRPr lang="en-US" dirty="0"/>
          </a:p>
        </p:txBody>
      </p:sp>
      <p:pic>
        <p:nvPicPr>
          <p:cNvPr id="13722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5703"/>
            <a:ext cx="3253447" cy="14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42" y="1343211"/>
            <a:ext cx="3048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2410954" y="2271402"/>
            <a:ext cx="2073349" cy="6911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23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09" y="2736583"/>
            <a:ext cx="28765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 rot="515003">
            <a:off x="4279321" y="3078032"/>
            <a:ext cx="679166" cy="563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472" y="4219180"/>
            <a:ext cx="75464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Need to configure a compiler.</a:t>
            </a:r>
            <a:r>
              <a:rPr lang="en-US" sz="1400" dirty="0"/>
              <a:t> </a:t>
            </a:r>
            <a:r>
              <a:rPr lang="en-US" sz="1400" dirty="0" smtClean="0"/>
              <a:t>In MATLAB:</a:t>
            </a:r>
          </a:p>
          <a:p>
            <a:r>
              <a:rPr lang="en-US" sz="1400" dirty="0" smtClean="0"/>
              <a:t>&gt;</a:t>
            </a:r>
            <a:r>
              <a:rPr lang="en-US" sz="1400" dirty="0" err="1" smtClean="0"/>
              <a:t>mex</a:t>
            </a:r>
            <a:r>
              <a:rPr lang="en-US" sz="1400" dirty="0" smtClean="0"/>
              <a:t> –setup</a:t>
            </a:r>
          </a:p>
          <a:p>
            <a:r>
              <a:rPr lang="en-US" sz="1400" dirty="0" smtClean="0"/>
              <a:t>&gt; Would </a:t>
            </a:r>
            <a:r>
              <a:rPr lang="en-US" sz="1400" dirty="0"/>
              <a:t>you like </a:t>
            </a:r>
            <a:r>
              <a:rPr lang="en-US" sz="1400" dirty="0" err="1"/>
              <a:t>mex</a:t>
            </a:r>
            <a:r>
              <a:rPr lang="en-US" sz="1400" dirty="0"/>
              <a:t> to locate installed compilers [y]/n? </a:t>
            </a:r>
            <a:r>
              <a:rPr lang="en-US" sz="1400" dirty="0" smtClean="0"/>
              <a:t>y</a:t>
            </a:r>
          </a:p>
          <a:p>
            <a:r>
              <a:rPr lang="en-US" sz="1400" dirty="0" smtClean="0"/>
              <a:t>&gt; [</a:t>
            </a:r>
            <a:r>
              <a:rPr lang="en-US" sz="1400" dirty="0"/>
              <a:t>1] Lcc-win32 C 2.4.1 in C:\PROGRA~2\MATLAB\R2010a\sys\lcc </a:t>
            </a:r>
            <a:endParaRPr lang="en-US" sz="1400" dirty="0" smtClean="0"/>
          </a:p>
          <a:p>
            <a:r>
              <a:rPr lang="en-US" sz="1400" dirty="0" smtClean="0"/>
              <a:t>(Note you can also use a Microsoft Visual C++ Express,  Windows 64 bit </a:t>
            </a:r>
            <a:r>
              <a:rPr lang="en-US" sz="1400" dirty="0" err="1" smtClean="0"/>
              <a:t>Matlab</a:t>
            </a:r>
            <a:r>
              <a:rPr lang="en-US" sz="1400" dirty="0" smtClean="0"/>
              <a:t> complicates things)</a:t>
            </a:r>
          </a:p>
        </p:txBody>
      </p:sp>
    </p:spTree>
    <p:extLst>
      <p:ext uri="{BB962C8B-B14F-4D97-AF65-F5344CB8AC3E}">
        <p14:creationId xmlns:p14="http://schemas.microsoft.com/office/powerpoint/2010/main" val="595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5.3 (sol)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120" y="979527"/>
            <a:ext cx="7546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Solve Problems 5.4 using a handcrafted </a:t>
            </a:r>
            <a:r>
              <a:rPr lang="en-US" dirty="0" err="1" smtClean="0"/>
              <a:t>backstepping</a:t>
            </a:r>
            <a:r>
              <a:rPr lang="en-US" dirty="0" smtClean="0"/>
              <a:t> solution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510071"/>
              </p:ext>
            </p:extLst>
          </p:nvPr>
        </p:nvGraphicFramePr>
        <p:xfrm>
          <a:off x="778814" y="1257782"/>
          <a:ext cx="1719838" cy="81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97" name="Equation" r:id="rId3" imgW="1130040" imgH="533160" progId="Equation.DSMT4">
                  <p:embed/>
                </p:oleObj>
              </mc:Choice>
              <mc:Fallback>
                <p:oleObj name="Equation" r:id="rId3" imgW="11300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14" y="1257782"/>
                        <a:ext cx="1719838" cy="810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800009"/>
              </p:ext>
            </p:extLst>
          </p:nvPr>
        </p:nvGraphicFramePr>
        <p:xfrm>
          <a:off x="276446" y="2091735"/>
          <a:ext cx="3797300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98" name="Equation" r:id="rId5" imgW="2044440" imgH="2705040" progId="Equation.DSMT4">
                  <p:embed/>
                </p:oleObj>
              </mc:Choice>
              <mc:Fallback>
                <p:oleObj name="Equation" r:id="rId5" imgW="2044440" imgH="2705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46" y="2091735"/>
                        <a:ext cx="3797300" cy="4498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61648"/>
              </p:ext>
            </p:extLst>
          </p:nvPr>
        </p:nvGraphicFramePr>
        <p:xfrm>
          <a:off x="4456359" y="2152615"/>
          <a:ext cx="4423512" cy="316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99" name="Equation" r:id="rId7" imgW="2768400" imgH="2209680" progId="Equation.DSMT4">
                  <p:embed/>
                </p:oleObj>
              </mc:Choice>
              <mc:Fallback>
                <p:oleObj name="Equation" r:id="rId7" imgW="2768400" imgH="22096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359" y="2152615"/>
                        <a:ext cx="4423512" cy="316058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8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5.3 (sol)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120" y="979527"/>
            <a:ext cx="7546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Solve Problems 5.4 using a handcrafted </a:t>
            </a:r>
            <a:r>
              <a:rPr lang="en-US" dirty="0" err="1" smtClean="0"/>
              <a:t>backstepping</a:t>
            </a:r>
            <a:r>
              <a:rPr lang="en-US" dirty="0" smtClean="0"/>
              <a:t> solution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45353"/>
              </p:ext>
            </p:extLst>
          </p:nvPr>
        </p:nvGraphicFramePr>
        <p:xfrm>
          <a:off x="821344" y="1714982"/>
          <a:ext cx="1719838" cy="81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48" name="Equation" r:id="rId3" imgW="1130040" imgH="533160" progId="Equation.DSMT4">
                  <p:embed/>
                </p:oleObj>
              </mc:Choice>
              <mc:Fallback>
                <p:oleObj name="Equation" r:id="rId3" imgW="11300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344" y="1714982"/>
                        <a:ext cx="1719838" cy="810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96412"/>
              </p:ext>
            </p:extLst>
          </p:nvPr>
        </p:nvGraphicFramePr>
        <p:xfrm>
          <a:off x="244475" y="2817480"/>
          <a:ext cx="865505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49" name="Equation" r:id="rId5" imgW="5308560" imgH="1981080" progId="Equation.DSMT4">
                  <p:embed/>
                </p:oleObj>
              </mc:Choice>
              <mc:Fallback>
                <p:oleObj name="Equation" r:id="rId5" imgW="5308560" imgH="1981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2817480"/>
                        <a:ext cx="8655050" cy="323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26058"/>
              </p:ext>
            </p:extLst>
          </p:nvPr>
        </p:nvGraphicFramePr>
        <p:xfrm>
          <a:off x="3436419" y="1274431"/>
          <a:ext cx="4452938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0" name="Equation" r:id="rId7" imgW="2400120" imgH="876240" progId="Equation.DSMT4">
                  <p:embed/>
                </p:oleObj>
              </mc:Choice>
              <mc:Fallback>
                <p:oleObj name="Equation" r:id="rId7" imgW="2400120" imgH="876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419" y="1274431"/>
                        <a:ext cx="4452938" cy="1457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miley Face 8"/>
          <p:cNvSpPr/>
          <p:nvPr/>
        </p:nvSpPr>
        <p:spPr>
          <a:xfrm>
            <a:off x="8410575" y="6276975"/>
            <a:ext cx="285750" cy="314325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5.3 (sol)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120" y="979527"/>
            <a:ext cx="7546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Solve Problems 5.5 using a handcrafted </a:t>
            </a:r>
            <a:r>
              <a:rPr lang="en-US" dirty="0" err="1" smtClean="0"/>
              <a:t>backstepping</a:t>
            </a:r>
            <a:r>
              <a:rPr lang="en-US" dirty="0" smtClean="0"/>
              <a:t> solution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888761"/>
              </p:ext>
            </p:extLst>
          </p:nvPr>
        </p:nvGraphicFramePr>
        <p:xfrm>
          <a:off x="212430" y="2348147"/>
          <a:ext cx="3388317" cy="4052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66" name="Equation" r:id="rId3" imgW="2044440" imgH="2730240" progId="Equation.DSMT4">
                  <p:embed/>
                </p:oleObj>
              </mc:Choice>
              <mc:Fallback>
                <p:oleObj name="Equation" r:id="rId3" imgW="2044440" imgH="273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30" y="2348147"/>
                        <a:ext cx="3388317" cy="405266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65440"/>
              </p:ext>
            </p:extLst>
          </p:nvPr>
        </p:nvGraphicFramePr>
        <p:xfrm>
          <a:off x="3722762" y="2375503"/>
          <a:ext cx="5295900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67" name="Equation" r:id="rId5" imgW="3314520" imgH="2031840" progId="Equation.DSMT4">
                  <p:embed/>
                </p:oleObj>
              </mc:Choice>
              <mc:Fallback>
                <p:oleObj name="Equation" r:id="rId5" imgW="3314520" imgH="2031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762" y="2375503"/>
                        <a:ext cx="5295900" cy="29067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28130"/>
              </p:ext>
            </p:extLst>
          </p:nvPr>
        </p:nvGraphicFramePr>
        <p:xfrm>
          <a:off x="457200" y="1466297"/>
          <a:ext cx="16621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68" name="Equation" r:id="rId7" imgW="1091726" imgH="482391" progId="Equation.DSMT4">
                  <p:embed/>
                </p:oleObj>
              </mc:Choice>
              <mc:Fallback>
                <p:oleObj name="Equation" r:id="rId7" imgW="1091726" imgH="48239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66297"/>
                        <a:ext cx="166211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4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5.3 (sol)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120" y="979527"/>
            <a:ext cx="7546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Solve Problems 5.4 using a handcrafted </a:t>
            </a:r>
            <a:r>
              <a:rPr lang="en-US" dirty="0" err="1" smtClean="0"/>
              <a:t>backstepping</a:t>
            </a:r>
            <a:r>
              <a:rPr lang="en-US" dirty="0" smtClean="0"/>
              <a:t> solution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183559"/>
              </p:ext>
            </p:extLst>
          </p:nvPr>
        </p:nvGraphicFramePr>
        <p:xfrm>
          <a:off x="244475" y="3065906"/>
          <a:ext cx="8655050" cy="283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94" name="Equation" r:id="rId3" imgW="5308560" imgH="1739880" progId="Equation.DSMT4">
                  <p:embed/>
                </p:oleObj>
              </mc:Choice>
              <mc:Fallback>
                <p:oleObj name="Equation" r:id="rId3" imgW="5308560" imgH="173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3065906"/>
                        <a:ext cx="8655050" cy="283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743290"/>
              </p:ext>
            </p:extLst>
          </p:nvPr>
        </p:nvGraphicFramePr>
        <p:xfrm>
          <a:off x="2779122" y="1634646"/>
          <a:ext cx="5089525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95" name="Equation" r:id="rId5" imgW="2743200" imgH="711000" progId="Equation.DSMT4">
                  <p:embed/>
                </p:oleObj>
              </mc:Choice>
              <mc:Fallback>
                <p:oleObj name="Equation" r:id="rId5" imgW="27432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122" y="1634646"/>
                        <a:ext cx="5089525" cy="11826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18093"/>
              </p:ext>
            </p:extLst>
          </p:nvPr>
        </p:nvGraphicFramePr>
        <p:xfrm>
          <a:off x="683120" y="1657683"/>
          <a:ext cx="16621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96" name="Equation" r:id="rId7" imgW="1091726" imgH="482391" progId="Equation.DSMT4">
                  <p:embed/>
                </p:oleObj>
              </mc:Choice>
              <mc:Fallback>
                <p:oleObj name="Equation" r:id="rId7" imgW="1091726" imgH="48239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20" y="1657683"/>
                        <a:ext cx="166211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miley Face 8"/>
          <p:cNvSpPr/>
          <p:nvPr/>
        </p:nvSpPr>
        <p:spPr>
          <a:xfrm>
            <a:off x="8410575" y="6276975"/>
            <a:ext cx="285750" cy="314325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782" y="1000756"/>
            <a:ext cx="7546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Using a handcrafted </a:t>
            </a:r>
            <a:r>
              <a:rPr lang="en-US" sz="2400" dirty="0" err="1" smtClean="0">
                <a:solidFill>
                  <a:prstClr val="black"/>
                </a:solidFill>
              </a:rPr>
              <a:t>backstepping</a:t>
            </a:r>
            <a:r>
              <a:rPr lang="en-US" sz="2400" dirty="0" smtClean="0">
                <a:solidFill>
                  <a:prstClr val="black"/>
                </a:solidFill>
              </a:rPr>
              <a:t> solution to ensure </a:t>
            </a:r>
            <a:r>
              <a:rPr lang="en-US" sz="2400" i="1" dirty="0" smtClean="0">
                <a:solidFill>
                  <a:prstClr val="black"/>
                </a:solidFill>
              </a:rPr>
              <a:t>x</a:t>
            </a:r>
            <a:r>
              <a:rPr lang="en-US" sz="2400" i="1" baseline="-25000" dirty="0" smtClean="0">
                <a:solidFill>
                  <a:prstClr val="black"/>
                </a:solidFill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</a:rPr>
              <a:t>=-1</a:t>
            </a:r>
            <a:r>
              <a:rPr lang="en-US" sz="2400" dirty="0" smtClean="0">
                <a:solidFill>
                  <a:prstClr val="black"/>
                </a:solidFill>
              </a:rPr>
              <a:t>, simulate using Simulink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24045"/>
              </p:ext>
            </p:extLst>
          </p:nvPr>
        </p:nvGraphicFramePr>
        <p:xfrm>
          <a:off x="1771348" y="1831753"/>
          <a:ext cx="2648252" cy="11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8" name="Equation" r:id="rId3" imgW="1104840" imgH="457200" progId="Equation.DSMT4">
                  <p:embed/>
                </p:oleObj>
              </mc:Choice>
              <mc:Fallback>
                <p:oleObj name="Equation" r:id="rId3" imgW="1104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348" y="1831753"/>
                        <a:ext cx="2648252" cy="11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595406"/>
              </p:ext>
            </p:extLst>
          </p:nvPr>
        </p:nvGraphicFramePr>
        <p:xfrm>
          <a:off x="457200" y="1053786"/>
          <a:ext cx="7870374" cy="555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2" name="Equation" r:id="rId3" imgW="4635360" imgH="3149280" progId="Equation.DSMT4">
                  <p:embed/>
                </p:oleObj>
              </mc:Choice>
              <mc:Fallback>
                <p:oleObj name="Equation" r:id="rId3" imgW="4635360" imgH="314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53786"/>
                        <a:ext cx="7870374" cy="555384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5.4 (sol)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871" y="28396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System: Electric Motor</a:t>
            </a:r>
            <a:endParaRPr lang="en-US" dirty="0"/>
          </a:p>
        </p:txBody>
      </p:sp>
      <p:pic>
        <p:nvPicPr>
          <p:cNvPr id="109570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0" y="1852633"/>
            <a:ext cx="4253519" cy="40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21" y="1426964"/>
            <a:ext cx="2159655" cy="161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9081016">
            <a:off x="6873764" y="1900494"/>
            <a:ext cx="2175641" cy="567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91862" y="1562287"/>
            <a:ext cx="1245476" cy="12439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7338" y="1852633"/>
            <a:ext cx="2301765" cy="33164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57076" y="3198042"/>
            <a:ext cx="241212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Each link is basically a brushed DC motor with a pendulum load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12978"/>
              </p:ext>
            </p:extLst>
          </p:nvPr>
        </p:nvGraphicFramePr>
        <p:xfrm>
          <a:off x="457200" y="1218520"/>
          <a:ext cx="7514997" cy="436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6" name="Equation" r:id="rId3" imgW="3987720" imgH="2234880" progId="Equation.DSMT4">
                  <p:embed/>
                </p:oleObj>
              </mc:Choice>
              <mc:Fallback>
                <p:oleObj name="Equation" r:id="rId3" imgW="3987720" imgH="223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8520"/>
                        <a:ext cx="7514997" cy="436979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5.4 (sol)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15899"/>
              </p:ext>
            </p:extLst>
          </p:nvPr>
        </p:nvGraphicFramePr>
        <p:xfrm>
          <a:off x="520876" y="2422986"/>
          <a:ext cx="8102248" cy="315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8" name="Equation" r:id="rId3" imgW="5244840" imgH="1841400" progId="Equation.DSMT4">
                  <p:embed/>
                </p:oleObj>
              </mc:Choice>
              <mc:Fallback>
                <p:oleObj name="Equation" r:id="rId3" imgW="5244840" imgH="18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76" y="2422986"/>
                        <a:ext cx="8102248" cy="3150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556801"/>
              </p:ext>
            </p:extLst>
          </p:nvPr>
        </p:nvGraphicFramePr>
        <p:xfrm>
          <a:off x="533400" y="1003623"/>
          <a:ext cx="5366657" cy="1242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9" name="Equation" r:id="rId5" imgW="3327120" imgH="736560" progId="Equation.DSMT4">
                  <p:embed/>
                </p:oleObj>
              </mc:Choice>
              <mc:Fallback>
                <p:oleObj name="Equation" r:id="rId5" imgW="33271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03623"/>
                        <a:ext cx="5366657" cy="124248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miley Face 8"/>
          <p:cNvSpPr/>
          <p:nvPr/>
        </p:nvSpPr>
        <p:spPr>
          <a:xfrm>
            <a:off x="2559794" y="4591053"/>
            <a:ext cx="344335" cy="223157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5.4 (sol)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058112"/>
              </p:ext>
            </p:extLst>
          </p:nvPr>
        </p:nvGraphicFramePr>
        <p:xfrm>
          <a:off x="457200" y="1385372"/>
          <a:ext cx="8058508" cy="208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3" name="Equation" r:id="rId3" imgW="4940280" imgH="1155600" progId="Equation.DSMT4">
                  <p:embed/>
                </p:oleObj>
              </mc:Choice>
              <mc:Fallback>
                <p:oleObj name="Equation" r:id="rId3" imgW="4940280" imgH="11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85372"/>
                        <a:ext cx="8058508" cy="2087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miley Face 8"/>
          <p:cNvSpPr/>
          <p:nvPr/>
        </p:nvSpPr>
        <p:spPr>
          <a:xfrm>
            <a:off x="3256480" y="1760767"/>
            <a:ext cx="344335" cy="223157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5.4 (sol)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5.5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909091"/>
              </p:ext>
            </p:extLst>
          </p:nvPr>
        </p:nvGraphicFramePr>
        <p:xfrm>
          <a:off x="482600" y="1265238"/>
          <a:ext cx="8294688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6" name="Equation" r:id="rId3" imgW="6184800" imgH="1523880" progId="Equation.DSMT4">
                  <p:embed/>
                </p:oleObj>
              </mc:Choice>
              <mc:Fallback>
                <p:oleObj name="Equation" r:id="rId3" imgW="6184800" imgH="1523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265238"/>
                        <a:ext cx="8294688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6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5.5 (sol)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10456"/>
              </p:ext>
            </p:extLst>
          </p:nvPr>
        </p:nvGraphicFramePr>
        <p:xfrm>
          <a:off x="272955" y="1806811"/>
          <a:ext cx="2620370" cy="129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8" name="Equation" r:id="rId3" imgW="2095200" imgH="1041120" progId="Equation.DSMT4">
                  <p:embed/>
                </p:oleObj>
              </mc:Choice>
              <mc:Fallback>
                <p:oleObj name="Equation" r:id="rId3" imgW="2095200" imgH="1041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55" y="1806811"/>
                        <a:ext cx="2620370" cy="1296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955" y="1301255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Outline of solution</a:t>
            </a:r>
            <a:endParaRPr lang="en-US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384646" y="2253307"/>
            <a:ext cx="1501254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subsytem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95173" y="4094900"/>
            <a:ext cx="1501254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subsytem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6" idx="2"/>
          </p:cNvCxnSpPr>
          <p:nvPr/>
        </p:nvCxnSpPr>
        <p:spPr>
          <a:xfrm flipH="1" flipV="1">
            <a:off x="4135273" y="2853808"/>
            <a:ext cx="10527" cy="1241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2"/>
          </p:cNvCxnSpPr>
          <p:nvPr/>
        </p:nvCxnSpPr>
        <p:spPr>
          <a:xfrm flipV="1">
            <a:off x="4145800" y="4695401"/>
            <a:ext cx="0" cy="572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20855" y="48987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35273" y="1609587"/>
            <a:ext cx="0" cy="643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99798" y="1574914"/>
            <a:ext cx="21921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Want x</a:t>
            </a:r>
            <a:r>
              <a:rPr lang="en-US" baseline="-25000" dirty="0" smtClean="0"/>
              <a:t>1</a:t>
            </a:r>
            <a:r>
              <a:rPr lang="en-US" dirty="0" smtClean="0"/>
              <a:t> to go to zero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63104" y="2540481"/>
            <a:ext cx="3930243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SINCE</a:t>
            </a:r>
            <a:r>
              <a:rPr lang="en-US" dirty="0"/>
              <a:t> we </a:t>
            </a:r>
            <a:r>
              <a:rPr lang="en-US" dirty="0" smtClean="0"/>
              <a:t>have </a:t>
            </a:r>
            <a:r>
              <a:rPr lang="en-US" b="1" dirty="0" smtClean="0"/>
              <a:t>exact model knowledge </a:t>
            </a:r>
          </a:p>
          <a:p>
            <a:r>
              <a:rPr lang="en-US" dirty="0" smtClean="0"/>
              <a:t>of the x</a:t>
            </a:r>
            <a:r>
              <a:rPr lang="en-US" baseline="-25000" dirty="0" smtClean="0"/>
              <a:t>1</a:t>
            </a:r>
            <a:r>
              <a:rPr lang="en-US" dirty="0" smtClean="0"/>
              <a:t> subsystem,</a:t>
            </a:r>
          </a:p>
          <a:p>
            <a:r>
              <a:rPr lang="en-US" b="1" dirty="0" smtClean="0"/>
              <a:t>IF</a:t>
            </a:r>
            <a:r>
              <a:rPr lang="en-US" dirty="0" smtClean="0"/>
              <a:t> we could directly specify x</a:t>
            </a:r>
            <a:r>
              <a:rPr lang="en-US" baseline="-25000" dirty="0" smtClean="0"/>
              <a:t>2</a:t>
            </a:r>
            <a:r>
              <a:rPr lang="en-US" dirty="0" smtClean="0"/>
              <a:t> we</a:t>
            </a:r>
          </a:p>
          <a:p>
            <a:r>
              <a:rPr lang="en-US" b="1" dirty="0" smtClean="0"/>
              <a:t>Could</a:t>
            </a:r>
            <a:r>
              <a:rPr lang="en-US" dirty="0" smtClean="0"/>
              <a:t> Design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as an exact model </a:t>
            </a:r>
          </a:p>
          <a:p>
            <a:r>
              <a:rPr lang="en-US" dirty="0" smtClean="0"/>
              <a:t>knowledge controller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2802" y="328968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4749" y="160958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99798" y="4210484"/>
            <a:ext cx="30237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backstepping</a:t>
            </a:r>
            <a:r>
              <a:rPr lang="en-US" dirty="0" smtClean="0"/>
              <a:t> to design  x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226193" y="4856562"/>
            <a:ext cx="340253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UNKNOWN Constant Parameter in</a:t>
            </a:r>
          </a:p>
          <a:p>
            <a:r>
              <a:rPr lang="en-US" dirty="0" smtClean="0"/>
              <a:t> x</a:t>
            </a:r>
            <a:r>
              <a:rPr lang="en-US" baseline="-25000" dirty="0" smtClean="0"/>
              <a:t>2 </a:t>
            </a:r>
            <a:r>
              <a:rPr lang="en-US" dirty="0" smtClean="0"/>
              <a:t> </a:t>
            </a:r>
            <a:r>
              <a:rPr lang="en-US" dirty="0" err="1" smtClean="0"/>
              <a:t>subsytem</a:t>
            </a:r>
            <a:r>
              <a:rPr lang="en-US" dirty="0" smtClean="0"/>
              <a:t> -&gt; design an </a:t>
            </a:r>
          </a:p>
          <a:p>
            <a:r>
              <a:rPr lang="en-US" b="1" dirty="0" smtClean="0"/>
              <a:t>adaptive controller </a:t>
            </a:r>
            <a:r>
              <a:rPr lang="en-US" dirty="0" smtClean="0"/>
              <a:t>for u.</a:t>
            </a:r>
          </a:p>
        </p:txBody>
      </p:sp>
    </p:spTree>
    <p:extLst>
      <p:ext uri="{BB962C8B-B14F-4D97-AF65-F5344CB8AC3E}">
        <p14:creationId xmlns:p14="http://schemas.microsoft.com/office/powerpoint/2010/main" val="38746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5.5 </a:t>
            </a:r>
            <a:r>
              <a:rPr lang="en-US" dirty="0">
                <a:solidFill>
                  <a:prstClr val="black"/>
                </a:solidFill>
              </a:rPr>
              <a:t>(sol)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630111"/>
              </p:ext>
            </p:extLst>
          </p:nvPr>
        </p:nvGraphicFramePr>
        <p:xfrm>
          <a:off x="559368" y="1521085"/>
          <a:ext cx="6812245" cy="4142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6" name="Equation" r:id="rId3" imgW="3517560" imgH="2145960" progId="Equation.DSMT4">
                  <p:embed/>
                </p:oleObj>
              </mc:Choice>
              <mc:Fallback>
                <p:oleObj name="Equation" r:id="rId3" imgW="3517560" imgH="2145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68" y="1521085"/>
                        <a:ext cx="6812245" cy="4142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7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5.5 </a:t>
            </a:r>
            <a:r>
              <a:rPr lang="en-US" dirty="0">
                <a:solidFill>
                  <a:prstClr val="black"/>
                </a:solidFill>
              </a:rPr>
              <a:t>(sol)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34793"/>
              </p:ext>
            </p:extLst>
          </p:nvPr>
        </p:nvGraphicFramePr>
        <p:xfrm>
          <a:off x="405427" y="1141437"/>
          <a:ext cx="5940782" cy="512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6" name="Equation" r:id="rId3" imgW="3873240" imgH="3352680" progId="Equation.DSMT4">
                  <p:embed/>
                </p:oleObj>
              </mc:Choice>
              <mc:Fallback>
                <p:oleObj name="Equation" r:id="rId3" imgW="3873240" imgH="3352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27" y="1141437"/>
                        <a:ext cx="5940782" cy="5120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9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5.5 </a:t>
            </a:r>
            <a:r>
              <a:rPr lang="en-US" dirty="0">
                <a:solidFill>
                  <a:prstClr val="black"/>
                </a:solidFill>
              </a:rPr>
              <a:t>(sol)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708447"/>
              </p:ext>
            </p:extLst>
          </p:nvPr>
        </p:nvGraphicFramePr>
        <p:xfrm>
          <a:off x="564653" y="1280070"/>
          <a:ext cx="4566905" cy="4905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9" name="Equation" r:id="rId3" imgW="2768400" imgH="2984400" progId="Equation.DSMT4">
                  <p:embed/>
                </p:oleObj>
              </mc:Choice>
              <mc:Fallback>
                <p:oleObj name="Equation" r:id="rId3" imgW="2768400" imgH="2984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53" y="1280070"/>
                        <a:ext cx="4566905" cy="4905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8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5.6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141575"/>
              </p:ext>
            </p:extLst>
          </p:nvPr>
        </p:nvGraphicFramePr>
        <p:xfrm>
          <a:off x="722313" y="1257300"/>
          <a:ext cx="7816850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1" name="Equation" r:id="rId3" imgW="5829120" imgH="1536480" progId="Equation.DSMT4">
                  <p:embed/>
                </p:oleObj>
              </mc:Choice>
              <mc:Fallback>
                <p:oleObj name="Equation" r:id="rId3" imgW="582912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1257300"/>
                        <a:ext cx="7816850" cy="205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7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5.6 (sol)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163459"/>
              </p:ext>
            </p:extLst>
          </p:nvPr>
        </p:nvGraphicFramePr>
        <p:xfrm>
          <a:off x="272955" y="1806811"/>
          <a:ext cx="2620370" cy="129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5" name="Equation" r:id="rId3" imgW="2095200" imgH="1041120" progId="Equation.DSMT4">
                  <p:embed/>
                </p:oleObj>
              </mc:Choice>
              <mc:Fallback>
                <p:oleObj name="Equation" r:id="rId3" imgW="209520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55" y="1806811"/>
                        <a:ext cx="2620370" cy="1296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955" y="1301255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Outline of solution</a:t>
            </a:r>
            <a:endParaRPr lang="en-US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384646" y="2253307"/>
            <a:ext cx="1501254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subsytem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95173" y="4094900"/>
            <a:ext cx="1501254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subsytem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6" idx="2"/>
          </p:cNvCxnSpPr>
          <p:nvPr/>
        </p:nvCxnSpPr>
        <p:spPr>
          <a:xfrm flipH="1" flipV="1">
            <a:off x="4135273" y="2853808"/>
            <a:ext cx="10527" cy="1241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2"/>
          </p:cNvCxnSpPr>
          <p:nvPr/>
        </p:nvCxnSpPr>
        <p:spPr>
          <a:xfrm flipV="1">
            <a:off x="4145800" y="4695401"/>
            <a:ext cx="0" cy="572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20855" y="48987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35273" y="1609587"/>
            <a:ext cx="0" cy="643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99798" y="1574914"/>
            <a:ext cx="20715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 to follow </a:t>
            </a:r>
            <a:r>
              <a:rPr lang="en-US" b="1" dirty="0" err="1" smtClean="0">
                <a:solidFill>
                  <a:srgbClr val="FF0000"/>
                </a:solidFill>
              </a:rPr>
              <a:t>x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3104" y="2540481"/>
            <a:ext cx="3930243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SINCE</a:t>
            </a:r>
            <a:r>
              <a:rPr lang="en-US" dirty="0"/>
              <a:t> we </a:t>
            </a:r>
            <a:r>
              <a:rPr lang="en-US" dirty="0" smtClean="0"/>
              <a:t>have </a:t>
            </a:r>
            <a:r>
              <a:rPr lang="en-US" b="1" dirty="0" smtClean="0"/>
              <a:t>exact model knowledge </a:t>
            </a:r>
          </a:p>
          <a:p>
            <a:r>
              <a:rPr lang="en-US" dirty="0" smtClean="0"/>
              <a:t>of the x</a:t>
            </a:r>
            <a:r>
              <a:rPr lang="en-US" baseline="-25000" dirty="0" smtClean="0"/>
              <a:t>1</a:t>
            </a:r>
            <a:r>
              <a:rPr lang="en-US" dirty="0" smtClean="0"/>
              <a:t> subsystem,</a:t>
            </a:r>
          </a:p>
          <a:p>
            <a:r>
              <a:rPr lang="en-US" b="1" dirty="0" smtClean="0"/>
              <a:t>IF</a:t>
            </a:r>
            <a:r>
              <a:rPr lang="en-US" dirty="0" smtClean="0"/>
              <a:t> we could directly specify x</a:t>
            </a:r>
            <a:r>
              <a:rPr lang="en-US" baseline="-25000" dirty="0" smtClean="0"/>
              <a:t>2</a:t>
            </a:r>
            <a:r>
              <a:rPr lang="en-US" dirty="0" smtClean="0"/>
              <a:t> we</a:t>
            </a:r>
          </a:p>
          <a:p>
            <a:r>
              <a:rPr lang="en-US" b="1" dirty="0" smtClean="0"/>
              <a:t>Could</a:t>
            </a:r>
            <a:r>
              <a:rPr lang="en-US" dirty="0" smtClean="0"/>
              <a:t> Design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as an exact model </a:t>
            </a:r>
          </a:p>
          <a:p>
            <a:r>
              <a:rPr lang="en-US" dirty="0" smtClean="0"/>
              <a:t>Knowledge </a:t>
            </a:r>
            <a:r>
              <a:rPr lang="en-US" b="1" dirty="0" smtClean="0">
                <a:solidFill>
                  <a:srgbClr val="FF0000"/>
                </a:solidFill>
              </a:rPr>
              <a:t>tracking</a:t>
            </a:r>
            <a:r>
              <a:rPr lang="en-US" dirty="0" smtClean="0"/>
              <a:t> controller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2802" y="328968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4749" y="160958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99798" y="4210484"/>
            <a:ext cx="30237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backstepping</a:t>
            </a:r>
            <a:r>
              <a:rPr lang="en-US" dirty="0" smtClean="0"/>
              <a:t> to design  x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226193" y="4856562"/>
            <a:ext cx="340253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UNKNOWN Constant Parameter in</a:t>
            </a:r>
          </a:p>
          <a:p>
            <a:r>
              <a:rPr lang="en-US" dirty="0" smtClean="0"/>
              <a:t> x</a:t>
            </a:r>
            <a:r>
              <a:rPr lang="en-US" baseline="-25000" dirty="0" smtClean="0"/>
              <a:t>2 </a:t>
            </a:r>
            <a:r>
              <a:rPr lang="en-US" dirty="0" smtClean="0"/>
              <a:t> </a:t>
            </a:r>
            <a:r>
              <a:rPr lang="en-US" dirty="0" err="1" smtClean="0"/>
              <a:t>subsytem</a:t>
            </a:r>
            <a:r>
              <a:rPr lang="en-US" dirty="0" smtClean="0"/>
              <a:t> -&gt; design an </a:t>
            </a:r>
          </a:p>
          <a:p>
            <a:r>
              <a:rPr lang="en-US" b="1" dirty="0" smtClean="0"/>
              <a:t>adaptive controller </a:t>
            </a:r>
            <a:r>
              <a:rPr lang="en-US" dirty="0" smtClean="0"/>
              <a:t>for u.</a:t>
            </a:r>
          </a:p>
        </p:txBody>
      </p:sp>
      <p:sp>
        <p:nvSpPr>
          <p:cNvPr id="2" name="Oval 1"/>
          <p:cNvSpPr/>
          <p:nvPr/>
        </p:nvSpPr>
        <p:spPr>
          <a:xfrm>
            <a:off x="5036024" y="4210483"/>
            <a:ext cx="3903260" cy="21220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5042" y="3139562"/>
            <a:ext cx="265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 previous problem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58540" y="6147894"/>
            <a:ext cx="265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 previous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4271</TotalTime>
  <Words>2219</Words>
  <Application>Microsoft Office PowerPoint</Application>
  <PresentationFormat>On-screen Show (4:3)</PresentationFormat>
  <Paragraphs>320</Paragraphs>
  <Slides>114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114</vt:i4>
      </vt:variant>
    </vt:vector>
  </HeadingPairs>
  <TitlesOfParts>
    <vt:vector size="121" baseType="lpstr">
      <vt:lpstr>Arial</vt:lpstr>
      <vt:lpstr>Calibri</vt:lpstr>
      <vt:lpstr>Symbol</vt:lpstr>
      <vt:lpstr>Times New 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5.5 (sol)</vt:lpstr>
      <vt:lpstr>Homework 5.5 (sol)</vt:lpstr>
      <vt:lpstr>Homework 5.5 (sol)</vt:lpstr>
      <vt:lpstr>Homework 5.5 (sol)</vt:lpstr>
      <vt:lpstr>PowerPoint Presentation</vt:lpstr>
      <vt:lpstr>Homework 5.6 (sol)</vt:lpstr>
      <vt:lpstr>Homework 5.6 (sol)</vt:lpstr>
      <vt:lpstr>Homework 5.6 (sol)</vt:lpstr>
      <vt:lpstr>Homework 5.6 (sol)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Tim Burg</cp:lastModifiedBy>
  <cp:revision>263</cp:revision>
  <cp:lastPrinted>2011-02-24T13:39:20Z</cp:lastPrinted>
  <dcterms:created xsi:type="dcterms:W3CDTF">2006-08-16T00:00:00Z</dcterms:created>
  <dcterms:modified xsi:type="dcterms:W3CDTF">2015-03-04T22:08:10Z</dcterms:modified>
</cp:coreProperties>
</file>